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12" name="Texte niveau 1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-Gilles Allain</a:t>
            </a:r>
          </a:p>
        </p:txBody>
      </p:sp>
      <p:sp>
        <p:nvSpPr>
          <p:cNvPr id="94" name="« Saisissez une citation ici. »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« Saisissez une citation ici. » </a:t>
            </a:r>
          </a:p>
        </p:txBody>
      </p:sp>
      <p:sp>
        <p:nvSpPr>
          <p:cNvPr id="9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e du titre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22" name="Texte niveau 1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e du titre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Texte du titre</a:t>
            </a:r>
          </a:p>
        </p:txBody>
      </p:sp>
      <p:sp>
        <p:nvSpPr>
          <p:cNvPr id="40" name="Texte niveau 1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7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7" name="Texte niveau 1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Texte niveau 1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cosmovisions.com/rocheSedimentaire.htm" TargetMode="External"/><Relationship Id="rId3" Type="http://schemas.openxmlformats.org/officeDocument/2006/relationships/hyperlink" Target="http://www.cosmovisions.com/dyke.htm" TargetMode="External"/><Relationship Id="rId4" Type="http://schemas.openxmlformats.org/officeDocument/2006/relationships/image" Target="../media/image49.jpe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Relationship Id="rId3" Type="http://schemas.openxmlformats.org/officeDocument/2006/relationships/image" Target="../media/image55.jpe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e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e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eg"/><Relationship Id="rId3" Type="http://schemas.openxmlformats.org/officeDocument/2006/relationships/hyperlink" Target="http://geologie.discip.ac-caen.fr/paleozoi/BarentonDolerite/filonbarenton.html" TargetMode="External"/><Relationship Id="rId4" Type="http://schemas.openxmlformats.org/officeDocument/2006/relationships/hyperlink" Target="http://geologie.discip.ac-caen.fr/paleozoi/BarentonDolerite/paysage2.html" TargetMode="External"/><Relationship Id="rId5" Type="http://schemas.openxmlformats.org/officeDocument/2006/relationships/hyperlink" Target="http://sciences-paysages.blogspot.fr/2014/12/dolerite-domfront-avrilly.html" TargetMode="External"/><Relationship Id="rId6" Type="http://schemas.openxmlformats.org/officeDocument/2006/relationships/hyperlink" Target="http://sciences-paysages.blogspot.fr/2014/12/voie-romaine-dans-le-passais.html" TargetMode="Externa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DSC07481-voieRomaine.JPG" descr="DSC07481-voieRomai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7028" y="-18234"/>
            <a:ext cx="14680697" cy="9790069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Domfront…"/>
          <p:cNvSpPr txBox="1"/>
          <p:nvPr>
            <p:ph type="ctrTitle"/>
          </p:nvPr>
        </p:nvSpPr>
        <p:spPr>
          <a:xfrm>
            <a:off x="4546600" y="5944592"/>
            <a:ext cx="9062095" cy="2729508"/>
          </a:xfrm>
          <a:prstGeom prst="rect">
            <a:avLst/>
          </a:prstGeom>
        </p:spPr>
        <p:txBody>
          <a:bodyPr/>
          <a:lstStyle/>
          <a:p>
            <a:pPr defTabSz="414781">
              <a:defRPr sz="5680"/>
            </a:pPr>
            <a:r>
              <a:t>Domfront</a:t>
            </a:r>
          </a:p>
          <a:p>
            <a:pPr defTabSz="414781">
              <a:defRPr sz="5680"/>
            </a:pPr>
            <a:r>
              <a:t>et Barenton</a:t>
            </a:r>
          </a:p>
          <a:p>
            <a:pPr defTabSz="414781">
              <a:defRPr sz="5680"/>
            </a:pPr>
            <a:r>
              <a:t>Voie romaine et biseux        </a:t>
            </a:r>
          </a:p>
        </p:txBody>
      </p:sp>
      <p:sp>
        <p:nvSpPr>
          <p:cNvPr id="121" name="Bernard Langellier - Université inter-Âges d’Alençon - le 3 avril 2018"/>
          <p:cNvSpPr txBox="1"/>
          <p:nvPr/>
        </p:nvSpPr>
        <p:spPr>
          <a:xfrm>
            <a:off x="2470631" y="9110504"/>
            <a:ext cx="10343833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Bernard Langellier - Université inter-Âges d’Alençon - le 3 avril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Domfront : Voie romaine et dolérite"/>
          <p:cNvSpPr txBox="1"/>
          <p:nvPr>
            <p:ph type="title"/>
          </p:nvPr>
        </p:nvSpPr>
        <p:spPr>
          <a:xfrm>
            <a:off x="20687" y="26392"/>
            <a:ext cx="12873137" cy="1423095"/>
          </a:xfrm>
          <a:prstGeom prst="rect">
            <a:avLst/>
          </a:prstGeom>
        </p:spPr>
        <p:txBody>
          <a:bodyPr/>
          <a:lstStyle>
            <a:lvl1pPr defTabSz="455675">
              <a:defRPr sz="6240"/>
            </a:lvl1pPr>
          </a:lstStyle>
          <a:p>
            <a:pPr/>
            <a:r>
              <a:t>Domfront : Voie romaine et dolérite</a:t>
            </a:r>
          </a:p>
        </p:txBody>
      </p:sp>
      <p:pic>
        <p:nvPicPr>
          <p:cNvPr id="149" name="1-ign.jpg" descr="1-ig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15559"/>
            <a:ext cx="13004800" cy="6722482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Voie romaine"/>
          <p:cNvSpPr txBox="1"/>
          <p:nvPr/>
        </p:nvSpPr>
        <p:spPr>
          <a:xfrm>
            <a:off x="5502960" y="8697570"/>
            <a:ext cx="199888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pPr/>
            <a:r>
              <a:t>Voie romaine</a:t>
            </a:r>
          </a:p>
        </p:txBody>
      </p:sp>
      <p:sp>
        <p:nvSpPr>
          <p:cNvPr id="151" name="Cercle"/>
          <p:cNvSpPr/>
          <p:nvPr/>
        </p:nvSpPr>
        <p:spPr>
          <a:xfrm>
            <a:off x="8166100" y="49599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2" name="Cercle"/>
          <p:cNvSpPr/>
          <p:nvPr/>
        </p:nvSpPr>
        <p:spPr>
          <a:xfrm>
            <a:off x="7785100" y="70554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3" name="Cercle"/>
          <p:cNvSpPr/>
          <p:nvPr/>
        </p:nvSpPr>
        <p:spPr>
          <a:xfrm>
            <a:off x="8382000" y="80968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4" name="Cercle"/>
          <p:cNvSpPr/>
          <p:nvPr/>
        </p:nvSpPr>
        <p:spPr>
          <a:xfrm>
            <a:off x="8013700" y="37153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5" name="Cercle"/>
          <p:cNvSpPr/>
          <p:nvPr/>
        </p:nvSpPr>
        <p:spPr>
          <a:xfrm>
            <a:off x="7124700" y="21024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-aer.jpg" descr="2-a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15559"/>
            <a:ext cx="13004800" cy="6722482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Domfront : Voie romaine et dolérite"/>
          <p:cNvSpPr txBox="1"/>
          <p:nvPr>
            <p:ph type="title"/>
          </p:nvPr>
        </p:nvSpPr>
        <p:spPr>
          <a:xfrm>
            <a:off x="20687" y="26392"/>
            <a:ext cx="12873137" cy="1423095"/>
          </a:xfrm>
          <a:prstGeom prst="rect">
            <a:avLst/>
          </a:prstGeom>
        </p:spPr>
        <p:txBody>
          <a:bodyPr/>
          <a:lstStyle>
            <a:lvl1pPr defTabSz="455675">
              <a:defRPr sz="6240"/>
            </a:lvl1pPr>
          </a:lstStyle>
          <a:p>
            <a:pPr/>
            <a:r>
              <a:t>Domfront : Voie romaine et dolérite</a:t>
            </a:r>
          </a:p>
        </p:txBody>
      </p:sp>
      <p:sp>
        <p:nvSpPr>
          <p:cNvPr id="159" name="Voie romaine"/>
          <p:cNvSpPr txBox="1"/>
          <p:nvPr/>
        </p:nvSpPr>
        <p:spPr>
          <a:xfrm>
            <a:off x="5502960" y="8697570"/>
            <a:ext cx="199888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pPr/>
            <a:r>
              <a:t>Voie romaine</a:t>
            </a:r>
          </a:p>
        </p:txBody>
      </p:sp>
      <p:sp>
        <p:nvSpPr>
          <p:cNvPr id="160" name="Cercle"/>
          <p:cNvSpPr/>
          <p:nvPr/>
        </p:nvSpPr>
        <p:spPr>
          <a:xfrm>
            <a:off x="8166100" y="49599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1" name="Cercle"/>
          <p:cNvSpPr/>
          <p:nvPr/>
        </p:nvSpPr>
        <p:spPr>
          <a:xfrm>
            <a:off x="7785100" y="70554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2" name="Cercle"/>
          <p:cNvSpPr/>
          <p:nvPr/>
        </p:nvSpPr>
        <p:spPr>
          <a:xfrm>
            <a:off x="8382000" y="80968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3" name="Cercle"/>
          <p:cNvSpPr/>
          <p:nvPr/>
        </p:nvSpPr>
        <p:spPr>
          <a:xfrm>
            <a:off x="8013700" y="37153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4" name="Cercle"/>
          <p:cNvSpPr/>
          <p:nvPr/>
        </p:nvSpPr>
        <p:spPr>
          <a:xfrm>
            <a:off x="7124700" y="21024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3-aer-hydro2.jpg" descr="3-aer-hydro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15559"/>
            <a:ext cx="13004800" cy="6722482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Domfront : Voie romaine et dolérite"/>
          <p:cNvSpPr txBox="1"/>
          <p:nvPr>
            <p:ph type="title"/>
          </p:nvPr>
        </p:nvSpPr>
        <p:spPr>
          <a:xfrm>
            <a:off x="20687" y="26392"/>
            <a:ext cx="12873137" cy="1423095"/>
          </a:xfrm>
          <a:prstGeom prst="rect">
            <a:avLst/>
          </a:prstGeom>
        </p:spPr>
        <p:txBody>
          <a:bodyPr/>
          <a:lstStyle>
            <a:lvl1pPr defTabSz="455675">
              <a:defRPr sz="6240"/>
            </a:lvl1pPr>
          </a:lstStyle>
          <a:p>
            <a:pPr/>
            <a:r>
              <a:t>Domfront : Voie romaine et dolérite</a:t>
            </a:r>
          </a:p>
        </p:txBody>
      </p:sp>
      <p:sp>
        <p:nvSpPr>
          <p:cNvPr id="168" name="Voie romaine et réseau hydrographique"/>
          <p:cNvSpPr txBox="1"/>
          <p:nvPr/>
        </p:nvSpPr>
        <p:spPr>
          <a:xfrm>
            <a:off x="3594912" y="8697570"/>
            <a:ext cx="581497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Voie romaine et réseau hydrographique</a:t>
            </a:r>
          </a:p>
        </p:txBody>
      </p:sp>
      <p:sp>
        <p:nvSpPr>
          <p:cNvPr id="169" name="Cercle"/>
          <p:cNvSpPr/>
          <p:nvPr/>
        </p:nvSpPr>
        <p:spPr>
          <a:xfrm>
            <a:off x="8166100" y="49599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0" name="Cercle"/>
          <p:cNvSpPr/>
          <p:nvPr/>
        </p:nvSpPr>
        <p:spPr>
          <a:xfrm>
            <a:off x="7785100" y="70554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1" name="Cercle"/>
          <p:cNvSpPr/>
          <p:nvPr/>
        </p:nvSpPr>
        <p:spPr>
          <a:xfrm>
            <a:off x="8382000" y="80968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2" name="Cercle"/>
          <p:cNvSpPr/>
          <p:nvPr/>
        </p:nvSpPr>
        <p:spPr>
          <a:xfrm>
            <a:off x="8013700" y="37153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3" name="Cercle"/>
          <p:cNvSpPr/>
          <p:nvPr/>
        </p:nvSpPr>
        <p:spPr>
          <a:xfrm>
            <a:off x="7124700" y="21024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4-1950.jpg" descr="4-19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15559"/>
            <a:ext cx="13004800" cy="6722482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Domfront : Voie romaine et dolérite"/>
          <p:cNvSpPr txBox="1"/>
          <p:nvPr>
            <p:ph type="title"/>
          </p:nvPr>
        </p:nvSpPr>
        <p:spPr>
          <a:xfrm>
            <a:off x="20687" y="26392"/>
            <a:ext cx="12873137" cy="1423095"/>
          </a:xfrm>
          <a:prstGeom prst="rect">
            <a:avLst/>
          </a:prstGeom>
        </p:spPr>
        <p:txBody>
          <a:bodyPr/>
          <a:lstStyle>
            <a:lvl1pPr defTabSz="455675">
              <a:defRPr sz="6240"/>
            </a:lvl1pPr>
          </a:lstStyle>
          <a:p>
            <a:pPr/>
            <a:r>
              <a:t>Domfront : Voie romaine et dolérite</a:t>
            </a:r>
          </a:p>
        </p:txBody>
      </p:sp>
      <p:sp>
        <p:nvSpPr>
          <p:cNvPr id="177" name="1950"/>
          <p:cNvSpPr txBox="1"/>
          <p:nvPr/>
        </p:nvSpPr>
        <p:spPr>
          <a:xfrm>
            <a:off x="6106312" y="8697570"/>
            <a:ext cx="79217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1950</a:t>
            </a:r>
          </a:p>
        </p:txBody>
      </p:sp>
      <p:sp>
        <p:nvSpPr>
          <p:cNvPr id="178" name="Cercle"/>
          <p:cNvSpPr/>
          <p:nvPr/>
        </p:nvSpPr>
        <p:spPr>
          <a:xfrm>
            <a:off x="8166100" y="49599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9" name="Cercle"/>
          <p:cNvSpPr/>
          <p:nvPr/>
        </p:nvSpPr>
        <p:spPr>
          <a:xfrm>
            <a:off x="7785100" y="70554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0" name="Cercle"/>
          <p:cNvSpPr/>
          <p:nvPr/>
        </p:nvSpPr>
        <p:spPr>
          <a:xfrm>
            <a:off x="8382000" y="80968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1" name="Cercle"/>
          <p:cNvSpPr/>
          <p:nvPr/>
        </p:nvSpPr>
        <p:spPr>
          <a:xfrm>
            <a:off x="8013700" y="37153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2" name="Cercle"/>
          <p:cNvSpPr/>
          <p:nvPr/>
        </p:nvSpPr>
        <p:spPr>
          <a:xfrm>
            <a:off x="7124700" y="21024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5-1950-hydro.jpg" descr="5-1950-hydr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15559"/>
            <a:ext cx="13004800" cy="6722482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Domfront : Voie romaine et dolérite"/>
          <p:cNvSpPr txBox="1"/>
          <p:nvPr>
            <p:ph type="title"/>
          </p:nvPr>
        </p:nvSpPr>
        <p:spPr>
          <a:xfrm>
            <a:off x="20687" y="26392"/>
            <a:ext cx="12873137" cy="1423095"/>
          </a:xfrm>
          <a:prstGeom prst="rect">
            <a:avLst/>
          </a:prstGeom>
        </p:spPr>
        <p:txBody>
          <a:bodyPr/>
          <a:lstStyle>
            <a:lvl1pPr defTabSz="455675">
              <a:defRPr sz="6240"/>
            </a:lvl1pPr>
          </a:lstStyle>
          <a:p>
            <a:pPr/>
            <a:r>
              <a:t>Domfront : Voie romaine et dolérite</a:t>
            </a:r>
          </a:p>
        </p:txBody>
      </p:sp>
      <p:sp>
        <p:nvSpPr>
          <p:cNvPr id="186" name="1950 et réseau hydrographique"/>
          <p:cNvSpPr txBox="1"/>
          <p:nvPr/>
        </p:nvSpPr>
        <p:spPr>
          <a:xfrm>
            <a:off x="4198264" y="8697570"/>
            <a:ext cx="460827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1950 et réseau hydrographique</a:t>
            </a:r>
          </a:p>
        </p:txBody>
      </p:sp>
      <p:sp>
        <p:nvSpPr>
          <p:cNvPr id="187" name="Cercle"/>
          <p:cNvSpPr/>
          <p:nvPr/>
        </p:nvSpPr>
        <p:spPr>
          <a:xfrm>
            <a:off x="8166100" y="49599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8" name="Cercle"/>
          <p:cNvSpPr/>
          <p:nvPr/>
        </p:nvSpPr>
        <p:spPr>
          <a:xfrm>
            <a:off x="7785100" y="70554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9" name="Cercle"/>
          <p:cNvSpPr/>
          <p:nvPr/>
        </p:nvSpPr>
        <p:spPr>
          <a:xfrm>
            <a:off x="8382000" y="80968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0" name="Cercle"/>
          <p:cNvSpPr/>
          <p:nvPr/>
        </p:nvSpPr>
        <p:spPr>
          <a:xfrm>
            <a:off x="8013700" y="37153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1" name="Cercle"/>
          <p:cNvSpPr/>
          <p:nvPr/>
        </p:nvSpPr>
        <p:spPr>
          <a:xfrm>
            <a:off x="7124700" y="21024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2" name="La Bazeille"/>
          <p:cNvSpPr txBox="1"/>
          <p:nvPr/>
        </p:nvSpPr>
        <p:spPr>
          <a:xfrm>
            <a:off x="6372333" y="3274670"/>
            <a:ext cx="168828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 Bazeille</a:t>
            </a:r>
          </a:p>
        </p:txBody>
      </p:sp>
      <p:sp>
        <p:nvSpPr>
          <p:cNvPr id="193" name="La Varenne"/>
          <p:cNvSpPr txBox="1"/>
          <p:nvPr/>
        </p:nvSpPr>
        <p:spPr>
          <a:xfrm>
            <a:off x="951382" y="1483970"/>
            <a:ext cx="172943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La Varenne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6-1950-limite2.jpg" descr="6-1950-limite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15559"/>
            <a:ext cx="13004800" cy="6722482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Domfront : Voie romaine et dolérite"/>
          <p:cNvSpPr txBox="1"/>
          <p:nvPr>
            <p:ph type="title"/>
          </p:nvPr>
        </p:nvSpPr>
        <p:spPr>
          <a:xfrm>
            <a:off x="20687" y="26392"/>
            <a:ext cx="12873137" cy="1423095"/>
          </a:xfrm>
          <a:prstGeom prst="rect">
            <a:avLst/>
          </a:prstGeom>
        </p:spPr>
        <p:txBody>
          <a:bodyPr/>
          <a:lstStyle>
            <a:lvl1pPr defTabSz="455675">
              <a:defRPr sz="6240"/>
            </a:lvl1pPr>
          </a:lstStyle>
          <a:p>
            <a:pPr/>
            <a:r>
              <a:t>Domfront : Voie romaine et dolérite</a:t>
            </a:r>
          </a:p>
        </p:txBody>
      </p:sp>
      <p:sp>
        <p:nvSpPr>
          <p:cNvPr id="197" name="Limite de commune"/>
          <p:cNvSpPr txBox="1"/>
          <p:nvPr/>
        </p:nvSpPr>
        <p:spPr>
          <a:xfrm>
            <a:off x="5006746" y="8697570"/>
            <a:ext cx="299130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Limite de commune</a:t>
            </a:r>
          </a:p>
        </p:txBody>
      </p:sp>
      <p:sp>
        <p:nvSpPr>
          <p:cNvPr id="198" name="Domfront"/>
          <p:cNvSpPr txBox="1"/>
          <p:nvPr/>
        </p:nvSpPr>
        <p:spPr>
          <a:xfrm>
            <a:off x="2708706" y="2728570"/>
            <a:ext cx="149138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Domfront</a:t>
            </a:r>
          </a:p>
        </p:txBody>
      </p:sp>
      <p:sp>
        <p:nvSpPr>
          <p:cNvPr id="199" name="Avrilly"/>
          <p:cNvSpPr txBox="1"/>
          <p:nvPr/>
        </p:nvSpPr>
        <p:spPr>
          <a:xfrm>
            <a:off x="6782714" y="7351370"/>
            <a:ext cx="98877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Avrilly</a:t>
            </a:r>
          </a:p>
        </p:txBody>
      </p:sp>
      <p:sp>
        <p:nvSpPr>
          <p:cNvPr id="200" name="Cercle"/>
          <p:cNvSpPr/>
          <p:nvPr/>
        </p:nvSpPr>
        <p:spPr>
          <a:xfrm>
            <a:off x="8166100" y="49599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1" name="Cercle"/>
          <p:cNvSpPr/>
          <p:nvPr/>
        </p:nvSpPr>
        <p:spPr>
          <a:xfrm>
            <a:off x="7785100" y="70554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2" name="Cercle"/>
          <p:cNvSpPr/>
          <p:nvPr/>
        </p:nvSpPr>
        <p:spPr>
          <a:xfrm>
            <a:off x="8382000" y="80968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3" name="Cercle"/>
          <p:cNvSpPr/>
          <p:nvPr/>
        </p:nvSpPr>
        <p:spPr>
          <a:xfrm>
            <a:off x="8013700" y="37153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4" name="Cercle"/>
          <p:cNvSpPr/>
          <p:nvPr/>
        </p:nvSpPr>
        <p:spPr>
          <a:xfrm>
            <a:off x="7124700" y="2102445"/>
            <a:ext cx="183555" cy="183555"/>
          </a:xfrm>
          <a:prstGeom prst="ellipse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7-geol.jpg" descr="7-geo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15559"/>
            <a:ext cx="13004800" cy="6722482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Domfront : Voie romaine et dolérite"/>
          <p:cNvSpPr txBox="1"/>
          <p:nvPr>
            <p:ph type="title"/>
          </p:nvPr>
        </p:nvSpPr>
        <p:spPr>
          <a:xfrm>
            <a:off x="20687" y="26392"/>
            <a:ext cx="12873137" cy="1423095"/>
          </a:xfrm>
          <a:prstGeom prst="rect">
            <a:avLst/>
          </a:prstGeom>
        </p:spPr>
        <p:txBody>
          <a:bodyPr/>
          <a:lstStyle>
            <a:lvl1pPr defTabSz="455675">
              <a:defRPr sz="6240"/>
            </a:lvl1pPr>
          </a:lstStyle>
          <a:p>
            <a:pPr/>
            <a:r>
              <a:t>Domfront : Voie romaine et dolérite</a:t>
            </a:r>
          </a:p>
        </p:txBody>
      </p:sp>
      <p:sp>
        <p:nvSpPr>
          <p:cNvPr id="208" name="Filon de dolérite"/>
          <p:cNvSpPr txBox="1"/>
          <p:nvPr/>
        </p:nvSpPr>
        <p:spPr>
          <a:xfrm>
            <a:off x="5274665" y="8697570"/>
            <a:ext cx="245547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pPr/>
            <a:r>
              <a:t>Filon de dolérite</a:t>
            </a:r>
          </a:p>
        </p:txBody>
      </p:sp>
      <p:sp>
        <p:nvSpPr>
          <p:cNvPr id="209" name="Sachant que la largeur de l’affleurement est de 1 mm sur la carte au 50 000e, quelle en est la largeur réelle ?"/>
          <p:cNvSpPr txBox="1"/>
          <p:nvPr/>
        </p:nvSpPr>
        <p:spPr>
          <a:xfrm>
            <a:off x="935875" y="9236100"/>
            <a:ext cx="11133050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800"/>
            </a:lvl1pPr>
          </a:lstStyle>
          <a:p>
            <a:pPr/>
            <a:r>
              <a:t>Sachant que la largeur de l’affleurement est de 1 mm sur la carte au 50 000e, quelle en est la largeur réelle ?</a:t>
            </a:r>
          </a:p>
        </p:txBody>
      </p:sp>
      <p:sp>
        <p:nvSpPr>
          <p:cNvPr id="210" name="Cercle"/>
          <p:cNvSpPr/>
          <p:nvPr/>
        </p:nvSpPr>
        <p:spPr>
          <a:xfrm>
            <a:off x="7562601" y="7880101"/>
            <a:ext cx="209799" cy="209799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1" name="Cercle"/>
          <p:cNvSpPr/>
          <p:nvPr/>
        </p:nvSpPr>
        <p:spPr>
          <a:xfrm>
            <a:off x="8527801" y="3130301"/>
            <a:ext cx="209799" cy="209799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2" name="&lt;— Vallée de la Varenne"/>
          <p:cNvSpPr txBox="1"/>
          <p:nvPr/>
        </p:nvSpPr>
        <p:spPr>
          <a:xfrm>
            <a:off x="2375369" y="1915083"/>
            <a:ext cx="2996262" cy="41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100"/>
            </a:lvl1pPr>
          </a:lstStyle>
          <a:p>
            <a:pPr/>
            <a:r>
              <a:t>&lt;— Vallée de la Varenne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8-relief.jpg" descr="8-relie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15559"/>
            <a:ext cx="13004800" cy="6722482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Domfront : Voie romaine et dolérite"/>
          <p:cNvSpPr txBox="1"/>
          <p:nvPr>
            <p:ph type="title"/>
          </p:nvPr>
        </p:nvSpPr>
        <p:spPr>
          <a:xfrm>
            <a:off x="20687" y="26392"/>
            <a:ext cx="12873137" cy="1423095"/>
          </a:xfrm>
          <a:prstGeom prst="rect">
            <a:avLst/>
          </a:prstGeom>
        </p:spPr>
        <p:txBody>
          <a:bodyPr/>
          <a:lstStyle>
            <a:lvl1pPr defTabSz="455675">
              <a:defRPr sz="6240"/>
            </a:lvl1pPr>
          </a:lstStyle>
          <a:p>
            <a:pPr/>
            <a:r>
              <a:t>Domfront : Voie romaine et dolérite</a:t>
            </a:r>
          </a:p>
        </p:txBody>
      </p:sp>
      <p:sp>
        <p:nvSpPr>
          <p:cNvPr id="216" name="Filon de dolérite et relief…"/>
          <p:cNvSpPr txBox="1"/>
          <p:nvPr/>
        </p:nvSpPr>
        <p:spPr>
          <a:xfrm>
            <a:off x="3790441" y="8513420"/>
            <a:ext cx="5423917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Filon de dolérite et relief</a:t>
            </a:r>
          </a:p>
          <a:p>
            <a:pPr/>
            <a:r>
              <a:t>Remarquez le passage de la Bazeille</a:t>
            </a:r>
          </a:p>
        </p:txBody>
      </p:sp>
      <p:sp>
        <p:nvSpPr>
          <p:cNvPr id="217" name="Cercle"/>
          <p:cNvSpPr/>
          <p:nvPr/>
        </p:nvSpPr>
        <p:spPr>
          <a:xfrm>
            <a:off x="7562601" y="7880101"/>
            <a:ext cx="209799" cy="209799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8" name="Cercle"/>
          <p:cNvSpPr/>
          <p:nvPr/>
        </p:nvSpPr>
        <p:spPr>
          <a:xfrm>
            <a:off x="8527801" y="3130301"/>
            <a:ext cx="209799" cy="209799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9" name="&lt;— Vallée de la Varenne"/>
          <p:cNvSpPr txBox="1"/>
          <p:nvPr/>
        </p:nvSpPr>
        <p:spPr>
          <a:xfrm>
            <a:off x="2375369" y="1915083"/>
            <a:ext cx="2996262" cy="41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100"/>
            </a:lvl1pPr>
          </a:lstStyle>
          <a:p>
            <a:pPr/>
            <a:r>
              <a:t>&lt;— Vallée de la Varenne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Midi : Café « Le Central »"/>
          <p:cNvSpPr txBox="1"/>
          <p:nvPr>
            <p:ph type="title"/>
          </p:nvPr>
        </p:nvSpPr>
        <p:spPr>
          <a:xfrm>
            <a:off x="1117401" y="18901"/>
            <a:ext cx="11099999" cy="1619399"/>
          </a:xfrm>
          <a:prstGeom prst="rect">
            <a:avLst/>
          </a:prstGeom>
        </p:spPr>
        <p:txBody>
          <a:bodyPr/>
          <a:lstStyle>
            <a:lvl1pPr defTabSz="549148">
              <a:defRPr sz="7519"/>
            </a:lvl1pPr>
          </a:lstStyle>
          <a:p>
            <a:pPr/>
            <a:r>
              <a:t>Midi : Café « Le Central »</a:t>
            </a:r>
          </a:p>
        </p:txBody>
      </p:sp>
      <p:pic>
        <p:nvPicPr>
          <p:cNvPr id="222" name="cafe-leCentral.jpg" descr="cafe-leCentr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70552"/>
            <a:ext cx="13004800" cy="81396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Midi : « Bar de La Tour »"/>
          <p:cNvSpPr txBox="1"/>
          <p:nvPr>
            <p:ph type="title"/>
          </p:nvPr>
        </p:nvSpPr>
        <p:spPr>
          <a:xfrm>
            <a:off x="952500" y="5357"/>
            <a:ext cx="11099800" cy="1480543"/>
          </a:xfrm>
          <a:prstGeom prst="rect">
            <a:avLst/>
          </a:prstGeom>
        </p:spPr>
        <p:txBody>
          <a:bodyPr/>
          <a:lstStyle>
            <a:lvl1pPr defTabSz="572516">
              <a:defRPr sz="7840"/>
            </a:lvl1pPr>
          </a:lstStyle>
          <a:p>
            <a:pPr/>
            <a:r>
              <a:t>Midi : « Bar de La Tour »</a:t>
            </a:r>
          </a:p>
        </p:txBody>
      </p:sp>
      <p:pic>
        <p:nvPicPr>
          <p:cNvPr id="225" name="barDeLaTour.jpg" descr="barDeLaTou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18518"/>
            <a:ext cx="13004800" cy="82300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rdv-domfront.jpg" descr="rdv-domfron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6" y="0"/>
            <a:ext cx="11228936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Depuis Domfront, nous prenons la D22, puis la route d’Avrilly.…"/>
          <p:cNvSpPr txBox="1"/>
          <p:nvPr/>
        </p:nvSpPr>
        <p:spPr>
          <a:xfrm>
            <a:off x="205485" y="5401920"/>
            <a:ext cx="4803570" cy="156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Depuis Domfront, nous prenons la D22, puis la route d’Avrilly.</a:t>
            </a:r>
          </a:p>
          <a:p>
            <a:pPr/>
            <a:r>
              <a:t>1er arrêt dans une ancienne carrière de dolérite.</a:t>
            </a:r>
          </a:p>
        </p:txBody>
      </p:sp>
      <p:sp>
        <p:nvSpPr>
          <p:cNvPr id="125" name="Matin"/>
          <p:cNvSpPr txBox="1"/>
          <p:nvPr/>
        </p:nvSpPr>
        <p:spPr>
          <a:xfrm>
            <a:off x="11509908" y="-34679"/>
            <a:ext cx="968053" cy="951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2200"/>
            </a:lvl1pPr>
          </a:lstStyle>
          <a:p>
            <a:pPr/>
            <a:r>
              <a:t>Matin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Après-midi :…"/>
          <p:cNvSpPr txBox="1"/>
          <p:nvPr>
            <p:ph type="title"/>
          </p:nvPr>
        </p:nvSpPr>
        <p:spPr>
          <a:xfrm>
            <a:off x="7730331" y="254000"/>
            <a:ext cx="5031036" cy="4187081"/>
          </a:xfrm>
          <a:prstGeom prst="rect">
            <a:avLst/>
          </a:prstGeom>
        </p:spPr>
        <p:txBody>
          <a:bodyPr/>
          <a:lstStyle/>
          <a:p>
            <a:pPr defTabSz="502412">
              <a:defRPr sz="6880"/>
            </a:pPr>
            <a:r>
              <a:t>Après-midi :</a:t>
            </a:r>
          </a:p>
          <a:p>
            <a:pPr defTabSz="502412">
              <a:defRPr sz="6880"/>
            </a:pPr>
          </a:p>
          <a:p>
            <a:pPr defTabSz="502412">
              <a:defRPr sz="6880"/>
            </a:pPr>
            <a:r>
              <a:t>Barenton</a:t>
            </a:r>
          </a:p>
        </p:txBody>
      </p:sp>
      <p:sp>
        <p:nvSpPr>
          <p:cNvPr id="228" name="Au carrefour central,…"/>
          <p:cNvSpPr txBox="1"/>
          <p:nvPr/>
        </p:nvSpPr>
        <p:spPr>
          <a:xfrm>
            <a:off x="7578770" y="6195670"/>
            <a:ext cx="5334158" cy="2670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Au carrefour central,</a:t>
            </a:r>
          </a:p>
          <a:p>
            <a:pPr/>
            <a:r>
              <a:t>tourner à droite et aller jusqu’au cimetière (1er arrêt).</a:t>
            </a:r>
          </a:p>
          <a:p>
            <a:pPr/>
          </a:p>
          <a:p>
            <a:pPr/>
            <a:r>
              <a:t>Puis prendre la D182, juqu’à la Ménardière (2e arrêt)</a:t>
            </a:r>
          </a:p>
          <a:p>
            <a:pPr/>
            <a:r>
              <a:t>Observation des constructions.</a:t>
            </a:r>
          </a:p>
        </p:txBody>
      </p:sp>
      <p:pic>
        <p:nvPicPr>
          <p:cNvPr id="229" name="barentonApresMidi.jpg" descr="barentonApresMid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243" y="0"/>
            <a:ext cx="7503663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Cercle"/>
          <p:cNvSpPr/>
          <p:nvPr/>
        </p:nvSpPr>
        <p:spPr>
          <a:xfrm>
            <a:off x="5910336" y="9313936"/>
            <a:ext cx="274564" cy="27456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1" name="Cercle"/>
          <p:cNvSpPr/>
          <p:nvPr/>
        </p:nvSpPr>
        <p:spPr>
          <a:xfrm>
            <a:off x="2900436" y="1196218"/>
            <a:ext cx="274564" cy="274564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Affleurement de dolérite à Barenton"/>
          <p:cNvSpPr txBox="1"/>
          <p:nvPr>
            <p:ph type="title"/>
          </p:nvPr>
        </p:nvSpPr>
        <p:spPr>
          <a:xfrm>
            <a:off x="30360" y="-20985"/>
            <a:ext cx="12944080" cy="1532285"/>
          </a:xfrm>
          <a:prstGeom prst="rect">
            <a:avLst/>
          </a:prstGeom>
        </p:spPr>
        <p:txBody>
          <a:bodyPr/>
          <a:lstStyle>
            <a:lvl1pPr defTabSz="443991">
              <a:defRPr sz="6080"/>
            </a:lvl1pPr>
          </a:lstStyle>
          <a:p>
            <a:pPr/>
            <a:r>
              <a:t>Affleurement de dolérite à Barenton</a:t>
            </a:r>
          </a:p>
        </p:txBody>
      </p:sp>
      <p:pic>
        <p:nvPicPr>
          <p:cNvPr id="234" name="1-ign.jpg" descr="1-ig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6487"/>
            <a:ext cx="13004800" cy="6620626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Cercle"/>
          <p:cNvSpPr/>
          <p:nvPr/>
        </p:nvSpPr>
        <p:spPr>
          <a:xfrm>
            <a:off x="6579567" y="2121867"/>
            <a:ext cx="240333" cy="24033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6" name="Cercle"/>
          <p:cNvSpPr/>
          <p:nvPr/>
        </p:nvSpPr>
        <p:spPr>
          <a:xfrm>
            <a:off x="8243267" y="7963867"/>
            <a:ext cx="240333" cy="24033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7" name="Cercle"/>
          <p:cNvSpPr/>
          <p:nvPr/>
        </p:nvSpPr>
        <p:spPr>
          <a:xfrm>
            <a:off x="6677769" y="2938834"/>
            <a:ext cx="675531" cy="675532"/>
          </a:xfrm>
          <a:prstGeom prst="ellipse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8" name="Repérez le point culminant 152 et le cimetière…"/>
          <p:cNvSpPr txBox="1"/>
          <p:nvPr/>
        </p:nvSpPr>
        <p:spPr>
          <a:xfrm>
            <a:off x="2431643" y="8411820"/>
            <a:ext cx="8141514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Repérez le point culminant 152 et le cimetière</a:t>
            </a:r>
          </a:p>
          <a:p>
            <a:pPr/>
            <a:r>
              <a:t>Entre les deux points rouges : l’affleurement de dolérite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2-ign.jpg" descr="2-ig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6487"/>
            <a:ext cx="13004800" cy="6620626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Affleurement de dolérite à Barenton"/>
          <p:cNvSpPr txBox="1"/>
          <p:nvPr>
            <p:ph type="title"/>
          </p:nvPr>
        </p:nvSpPr>
        <p:spPr>
          <a:xfrm>
            <a:off x="30360" y="-20985"/>
            <a:ext cx="12944080" cy="1532285"/>
          </a:xfrm>
          <a:prstGeom prst="rect">
            <a:avLst/>
          </a:prstGeom>
        </p:spPr>
        <p:txBody>
          <a:bodyPr/>
          <a:lstStyle>
            <a:lvl1pPr defTabSz="443991">
              <a:defRPr sz="6080"/>
            </a:lvl1pPr>
          </a:lstStyle>
          <a:p>
            <a:pPr/>
            <a:r>
              <a:t>Affleurement de dolérite à Barenton</a:t>
            </a:r>
          </a:p>
        </p:txBody>
      </p:sp>
      <p:sp>
        <p:nvSpPr>
          <p:cNvPr id="242" name="Cercle"/>
          <p:cNvSpPr/>
          <p:nvPr/>
        </p:nvSpPr>
        <p:spPr>
          <a:xfrm>
            <a:off x="6579567" y="2121867"/>
            <a:ext cx="240333" cy="24033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3" name="Cercle"/>
          <p:cNvSpPr/>
          <p:nvPr/>
        </p:nvSpPr>
        <p:spPr>
          <a:xfrm>
            <a:off x="8243267" y="7963867"/>
            <a:ext cx="240333" cy="24033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4" name="Cercle"/>
          <p:cNvSpPr/>
          <p:nvPr/>
        </p:nvSpPr>
        <p:spPr>
          <a:xfrm>
            <a:off x="6677769" y="2938834"/>
            <a:ext cx="675531" cy="675532"/>
          </a:xfrm>
          <a:prstGeom prst="ellipse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5" name="Repérez le point culminant 152 et le cimetière…"/>
          <p:cNvSpPr txBox="1"/>
          <p:nvPr/>
        </p:nvSpPr>
        <p:spPr>
          <a:xfrm>
            <a:off x="2431643" y="8411820"/>
            <a:ext cx="8141514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Repérez le point culminant 152 et le cimetière</a:t>
            </a:r>
          </a:p>
          <a:p>
            <a:pPr/>
            <a:r>
              <a:t>Entre les deux points rouges : l’affleurement de dolérite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3-aer.jpg" descr="3-a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6487"/>
            <a:ext cx="13004800" cy="6620626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Affleurement de dolérite à Barenton"/>
          <p:cNvSpPr txBox="1"/>
          <p:nvPr>
            <p:ph type="title"/>
          </p:nvPr>
        </p:nvSpPr>
        <p:spPr>
          <a:xfrm>
            <a:off x="30360" y="-20985"/>
            <a:ext cx="12944080" cy="1532285"/>
          </a:xfrm>
          <a:prstGeom prst="rect">
            <a:avLst/>
          </a:prstGeom>
        </p:spPr>
        <p:txBody>
          <a:bodyPr/>
          <a:lstStyle>
            <a:lvl1pPr defTabSz="443991">
              <a:defRPr sz="6080"/>
            </a:lvl1pPr>
          </a:lstStyle>
          <a:p>
            <a:pPr/>
            <a:r>
              <a:t>Affleurement de dolérite à Barenton</a:t>
            </a:r>
          </a:p>
        </p:txBody>
      </p:sp>
      <p:sp>
        <p:nvSpPr>
          <p:cNvPr id="249" name="Cercle"/>
          <p:cNvSpPr/>
          <p:nvPr/>
        </p:nvSpPr>
        <p:spPr>
          <a:xfrm>
            <a:off x="6579567" y="2121867"/>
            <a:ext cx="240333" cy="24033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0" name="Cercle"/>
          <p:cNvSpPr/>
          <p:nvPr/>
        </p:nvSpPr>
        <p:spPr>
          <a:xfrm>
            <a:off x="8243267" y="7963867"/>
            <a:ext cx="240333" cy="24033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1" name="Cercle"/>
          <p:cNvSpPr/>
          <p:nvPr/>
        </p:nvSpPr>
        <p:spPr>
          <a:xfrm>
            <a:off x="6677769" y="2938834"/>
            <a:ext cx="675531" cy="675532"/>
          </a:xfrm>
          <a:prstGeom prst="ellipse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2" name="Repérez le point culminant 152 et le cimetière…"/>
          <p:cNvSpPr txBox="1"/>
          <p:nvPr/>
        </p:nvSpPr>
        <p:spPr>
          <a:xfrm>
            <a:off x="2431643" y="8411820"/>
            <a:ext cx="8141514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Repérez le point culminant 152 et le cimetière</a:t>
            </a:r>
          </a:p>
          <a:p>
            <a:pPr/>
            <a:r>
              <a:t>Entre les deux points rouges : l’affleurement de dolérite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4-geol.jpg" descr="4-geo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6487"/>
            <a:ext cx="13004800" cy="6620626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Affleurement de dolérite à Barenton"/>
          <p:cNvSpPr txBox="1"/>
          <p:nvPr>
            <p:ph type="title"/>
          </p:nvPr>
        </p:nvSpPr>
        <p:spPr>
          <a:xfrm>
            <a:off x="30360" y="-20985"/>
            <a:ext cx="12944080" cy="1532285"/>
          </a:xfrm>
          <a:prstGeom prst="rect">
            <a:avLst/>
          </a:prstGeom>
        </p:spPr>
        <p:txBody>
          <a:bodyPr/>
          <a:lstStyle>
            <a:lvl1pPr defTabSz="443991">
              <a:defRPr sz="6080"/>
            </a:lvl1pPr>
          </a:lstStyle>
          <a:p>
            <a:pPr/>
            <a:r>
              <a:t>Affleurement de dolérite à Barenton</a:t>
            </a:r>
          </a:p>
        </p:txBody>
      </p:sp>
      <p:sp>
        <p:nvSpPr>
          <p:cNvPr id="256" name="Cercle"/>
          <p:cNvSpPr/>
          <p:nvPr/>
        </p:nvSpPr>
        <p:spPr>
          <a:xfrm>
            <a:off x="6579567" y="2121867"/>
            <a:ext cx="240333" cy="24033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7" name="Cercle"/>
          <p:cNvSpPr/>
          <p:nvPr/>
        </p:nvSpPr>
        <p:spPr>
          <a:xfrm>
            <a:off x="8243267" y="7963867"/>
            <a:ext cx="240333" cy="24033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8" name="Cercle"/>
          <p:cNvSpPr/>
          <p:nvPr/>
        </p:nvSpPr>
        <p:spPr>
          <a:xfrm>
            <a:off x="6677769" y="2938834"/>
            <a:ext cx="675531" cy="675532"/>
          </a:xfrm>
          <a:prstGeom prst="ellipse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5-ign-geol.jpg" descr="5-ign-geo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6487"/>
            <a:ext cx="13004800" cy="6620626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Affleurement de dolérite à Barenton"/>
          <p:cNvSpPr txBox="1"/>
          <p:nvPr>
            <p:ph type="title"/>
          </p:nvPr>
        </p:nvSpPr>
        <p:spPr>
          <a:xfrm>
            <a:off x="30360" y="-20985"/>
            <a:ext cx="12944080" cy="1532285"/>
          </a:xfrm>
          <a:prstGeom prst="rect">
            <a:avLst/>
          </a:prstGeom>
        </p:spPr>
        <p:txBody>
          <a:bodyPr/>
          <a:lstStyle>
            <a:lvl1pPr defTabSz="443991">
              <a:defRPr sz="6080"/>
            </a:lvl1pPr>
          </a:lstStyle>
          <a:p>
            <a:pPr/>
            <a:r>
              <a:t>Affleurement de dolérite à Barenton</a:t>
            </a:r>
          </a:p>
        </p:txBody>
      </p:sp>
      <p:sp>
        <p:nvSpPr>
          <p:cNvPr id="262" name="Cercle"/>
          <p:cNvSpPr/>
          <p:nvPr/>
        </p:nvSpPr>
        <p:spPr>
          <a:xfrm>
            <a:off x="6579567" y="2121867"/>
            <a:ext cx="240333" cy="24033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3" name="Cercle"/>
          <p:cNvSpPr/>
          <p:nvPr/>
        </p:nvSpPr>
        <p:spPr>
          <a:xfrm>
            <a:off x="8243267" y="7963867"/>
            <a:ext cx="240333" cy="24033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4" name="Cercle"/>
          <p:cNvSpPr/>
          <p:nvPr/>
        </p:nvSpPr>
        <p:spPr>
          <a:xfrm>
            <a:off x="6677769" y="2938834"/>
            <a:ext cx="675531" cy="675532"/>
          </a:xfrm>
          <a:prstGeom prst="ellipse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5" name="Repérez le point culminant 152 et le cimetière…"/>
          <p:cNvSpPr txBox="1"/>
          <p:nvPr/>
        </p:nvSpPr>
        <p:spPr>
          <a:xfrm>
            <a:off x="2431643" y="8411820"/>
            <a:ext cx="8141514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Repérez le point culminant 152 et le cimetière</a:t>
            </a:r>
          </a:p>
          <a:p>
            <a:pPr/>
            <a:r>
              <a:t>Entre les deux points rouges : l’affleurement de dolérite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6-relief.jpg" descr="6-relie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6487"/>
            <a:ext cx="13004800" cy="662062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Affleurement de dolérite à Barenton"/>
          <p:cNvSpPr txBox="1"/>
          <p:nvPr>
            <p:ph type="title"/>
          </p:nvPr>
        </p:nvSpPr>
        <p:spPr>
          <a:xfrm>
            <a:off x="30360" y="-20985"/>
            <a:ext cx="12944080" cy="1532285"/>
          </a:xfrm>
          <a:prstGeom prst="rect">
            <a:avLst/>
          </a:prstGeom>
        </p:spPr>
        <p:txBody>
          <a:bodyPr/>
          <a:lstStyle>
            <a:lvl1pPr defTabSz="443991">
              <a:defRPr sz="6080"/>
            </a:lvl1pPr>
          </a:lstStyle>
          <a:p>
            <a:pPr/>
            <a:r>
              <a:t>Affleurement de dolérite à Barenton</a:t>
            </a:r>
          </a:p>
        </p:txBody>
      </p:sp>
      <p:sp>
        <p:nvSpPr>
          <p:cNvPr id="269" name="Cercle"/>
          <p:cNvSpPr/>
          <p:nvPr/>
        </p:nvSpPr>
        <p:spPr>
          <a:xfrm>
            <a:off x="6579567" y="2121867"/>
            <a:ext cx="240333" cy="24033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0" name="Cercle"/>
          <p:cNvSpPr/>
          <p:nvPr/>
        </p:nvSpPr>
        <p:spPr>
          <a:xfrm>
            <a:off x="8243267" y="7963867"/>
            <a:ext cx="240333" cy="24033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1" name="Cercle"/>
          <p:cNvSpPr/>
          <p:nvPr/>
        </p:nvSpPr>
        <p:spPr>
          <a:xfrm>
            <a:off x="6677769" y="2938834"/>
            <a:ext cx="675531" cy="675532"/>
          </a:xfrm>
          <a:prstGeom prst="ellipse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2" name="Affleurement de dolérite visible dans le relief"/>
          <p:cNvSpPr txBox="1"/>
          <p:nvPr/>
        </p:nvSpPr>
        <p:spPr>
          <a:xfrm>
            <a:off x="3738629" y="8583270"/>
            <a:ext cx="655381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Affleurement de dolérite visible dans le relief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Dolérite : D182"/>
          <p:cNvSpPr txBox="1"/>
          <p:nvPr>
            <p:ph type="title"/>
          </p:nvPr>
        </p:nvSpPr>
        <p:spPr>
          <a:xfrm>
            <a:off x="26243" y="48964"/>
            <a:ext cx="12952314" cy="1436936"/>
          </a:xfrm>
          <a:prstGeom prst="rect">
            <a:avLst/>
          </a:prstGeom>
        </p:spPr>
        <p:txBody>
          <a:bodyPr/>
          <a:lstStyle/>
          <a:p>
            <a:pPr/>
            <a:r>
              <a:t>Dolérite : D182</a:t>
            </a:r>
          </a:p>
        </p:txBody>
      </p:sp>
      <p:pic>
        <p:nvPicPr>
          <p:cNvPr id="275" name="1-ign.jpg" descr="1-ig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6487"/>
            <a:ext cx="13004800" cy="6620626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Cercle"/>
          <p:cNvSpPr/>
          <p:nvPr/>
        </p:nvSpPr>
        <p:spPr>
          <a:xfrm>
            <a:off x="6643067" y="1537667"/>
            <a:ext cx="240333" cy="24033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7" name="Cercle"/>
          <p:cNvSpPr/>
          <p:nvPr/>
        </p:nvSpPr>
        <p:spPr>
          <a:xfrm>
            <a:off x="8370267" y="7976567"/>
            <a:ext cx="240333" cy="24033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8" name="Cercle"/>
          <p:cNvSpPr/>
          <p:nvPr/>
        </p:nvSpPr>
        <p:spPr>
          <a:xfrm>
            <a:off x="7884269" y="5732834"/>
            <a:ext cx="675531" cy="675532"/>
          </a:xfrm>
          <a:prstGeom prst="ellipse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9" name="Rectangle"/>
          <p:cNvSpPr/>
          <p:nvPr/>
        </p:nvSpPr>
        <p:spPr>
          <a:xfrm>
            <a:off x="8568481" y="7000577"/>
            <a:ext cx="1133278" cy="813098"/>
          </a:xfrm>
          <a:prstGeom prst="rect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0" name="Repérez la D182, le hameau de la Ménardière…"/>
          <p:cNvSpPr txBox="1"/>
          <p:nvPr/>
        </p:nvSpPr>
        <p:spPr>
          <a:xfrm>
            <a:off x="3129330" y="8399120"/>
            <a:ext cx="6746140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Repérez la D182, le hameau de la Ménardière</a:t>
            </a:r>
          </a:p>
          <a:p>
            <a:pPr/>
            <a:r>
              <a:t>et le point culminant 163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2-aer.jpg" descr="2-a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6487"/>
            <a:ext cx="13004800" cy="6620626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Dolérite : D182"/>
          <p:cNvSpPr txBox="1"/>
          <p:nvPr>
            <p:ph type="title"/>
          </p:nvPr>
        </p:nvSpPr>
        <p:spPr>
          <a:xfrm>
            <a:off x="26243" y="48964"/>
            <a:ext cx="12952314" cy="1436936"/>
          </a:xfrm>
          <a:prstGeom prst="rect">
            <a:avLst/>
          </a:prstGeom>
        </p:spPr>
        <p:txBody>
          <a:bodyPr/>
          <a:lstStyle/>
          <a:p>
            <a:pPr/>
            <a:r>
              <a:t>Dolérite : D182</a:t>
            </a:r>
          </a:p>
        </p:txBody>
      </p:sp>
      <p:sp>
        <p:nvSpPr>
          <p:cNvPr id="284" name="Cercle"/>
          <p:cNvSpPr/>
          <p:nvPr/>
        </p:nvSpPr>
        <p:spPr>
          <a:xfrm>
            <a:off x="6643067" y="1537667"/>
            <a:ext cx="240333" cy="24033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5" name="Cercle"/>
          <p:cNvSpPr/>
          <p:nvPr/>
        </p:nvSpPr>
        <p:spPr>
          <a:xfrm>
            <a:off x="8370267" y="7976567"/>
            <a:ext cx="240333" cy="24033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6" name="Cercle"/>
          <p:cNvSpPr/>
          <p:nvPr/>
        </p:nvSpPr>
        <p:spPr>
          <a:xfrm>
            <a:off x="7884269" y="5732834"/>
            <a:ext cx="675531" cy="675532"/>
          </a:xfrm>
          <a:prstGeom prst="ellipse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7" name="Rectangle"/>
          <p:cNvSpPr/>
          <p:nvPr/>
        </p:nvSpPr>
        <p:spPr>
          <a:xfrm>
            <a:off x="8568481" y="7000577"/>
            <a:ext cx="1133278" cy="813098"/>
          </a:xfrm>
          <a:prstGeom prst="rect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8" name="Repérez la D182, le hameau de la Ménardière…"/>
          <p:cNvSpPr txBox="1"/>
          <p:nvPr/>
        </p:nvSpPr>
        <p:spPr>
          <a:xfrm>
            <a:off x="3129330" y="8399120"/>
            <a:ext cx="6746140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Repérez la D182, le hameau de la Ménardière</a:t>
            </a:r>
          </a:p>
          <a:p>
            <a:pPr/>
            <a:r>
              <a:t>et le point culminant 163</a:t>
            </a:r>
          </a:p>
        </p:txBody>
      </p:sp>
      <p:sp>
        <p:nvSpPr>
          <p:cNvPr id="289" name="La Ménardière"/>
          <p:cNvSpPr txBox="1"/>
          <p:nvPr/>
        </p:nvSpPr>
        <p:spPr>
          <a:xfrm>
            <a:off x="9109405" y="6436970"/>
            <a:ext cx="220279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La Ménardière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3-aer-hydro.jpg" descr="3-aer-hydr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6487"/>
            <a:ext cx="13004800" cy="6620626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Dolérite : D182"/>
          <p:cNvSpPr txBox="1"/>
          <p:nvPr>
            <p:ph type="title"/>
          </p:nvPr>
        </p:nvSpPr>
        <p:spPr>
          <a:xfrm>
            <a:off x="26243" y="48964"/>
            <a:ext cx="12952314" cy="1436936"/>
          </a:xfrm>
          <a:prstGeom prst="rect">
            <a:avLst/>
          </a:prstGeom>
        </p:spPr>
        <p:txBody>
          <a:bodyPr/>
          <a:lstStyle/>
          <a:p>
            <a:pPr/>
            <a:r>
              <a:t>Dolérite : D182</a:t>
            </a:r>
          </a:p>
        </p:txBody>
      </p:sp>
      <p:sp>
        <p:nvSpPr>
          <p:cNvPr id="293" name="Cercle"/>
          <p:cNvSpPr/>
          <p:nvPr/>
        </p:nvSpPr>
        <p:spPr>
          <a:xfrm>
            <a:off x="6643067" y="1537667"/>
            <a:ext cx="240333" cy="24033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4" name="Cercle"/>
          <p:cNvSpPr/>
          <p:nvPr/>
        </p:nvSpPr>
        <p:spPr>
          <a:xfrm>
            <a:off x="8370267" y="7976567"/>
            <a:ext cx="240333" cy="24033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5" name="Cercle"/>
          <p:cNvSpPr/>
          <p:nvPr/>
        </p:nvSpPr>
        <p:spPr>
          <a:xfrm>
            <a:off x="7884269" y="5732834"/>
            <a:ext cx="675531" cy="675532"/>
          </a:xfrm>
          <a:prstGeom prst="ellipse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6" name="Rectangle"/>
          <p:cNvSpPr/>
          <p:nvPr/>
        </p:nvSpPr>
        <p:spPr>
          <a:xfrm>
            <a:off x="8568481" y="7000577"/>
            <a:ext cx="1133278" cy="813098"/>
          </a:xfrm>
          <a:prstGeom prst="rect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7" name="Repérez la D182, le hameau de la Ménardière…"/>
          <p:cNvSpPr txBox="1"/>
          <p:nvPr/>
        </p:nvSpPr>
        <p:spPr>
          <a:xfrm>
            <a:off x="3129330" y="8399120"/>
            <a:ext cx="6746140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Repérez la D182, le hameau de la Ménardière</a:t>
            </a:r>
          </a:p>
          <a:p>
            <a:pPr/>
            <a:r>
              <a:t>et le point culminant 163</a:t>
            </a:r>
          </a:p>
        </p:txBody>
      </p:sp>
      <p:sp>
        <p:nvSpPr>
          <p:cNvPr id="298" name="La Ménardière"/>
          <p:cNvSpPr txBox="1"/>
          <p:nvPr/>
        </p:nvSpPr>
        <p:spPr>
          <a:xfrm>
            <a:off x="9109405" y="6436970"/>
            <a:ext cx="220279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La Ménardière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2eArretLaCroixDuhaut.jpg" descr="2eArretLaCroixDuhau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63" y="0"/>
            <a:ext cx="8311251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2e arrêt, à la Croix-du-Haut, pour accéder, à pied à la voie romaine.…"/>
          <p:cNvSpPr txBox="1"/>
          <p:nvPr>
            <p:ph type="title"/>
          </p:nvPr>
        </p:nvSpPr>
        <p:spPr>
          <a:xfrm>
            <a:off x="8391624" y="1689794"/>
            <a:ext cx="4558110" cy="6693149"/>
          </a:xfrm>
          <a:prstGeom prst="rect">
            <a:avLst/>
          </a:prstGeom>
        </p:spPr>
        <p:txBody>
          <a:bodyPr/>
          <a:lstStyle/>
          <a:p>
            <a:pPr defTabSz="286258">
              <a:defRPr sz="3920"/>
            </a:pPr>
            <a:r>
              <a:t>2e arrêt, à la Croix-du-Haut, pour accéder, à pied à la voie romaine.</a:t>
            </a:r>
          </a:p>
          <a:p>
            <a:pPr defTabSz="286258">
              <a:defRPr sz="3920"/>
            </a:pPr>
          </a:p>
          <a:p>
            <a:pPr defTabSz="286258">
              <a:defRPr sz="3920"/>
            </a:pPr>
          </a:p>
          <a:p>
            <a:pPr defTabSz="286258">
              <a:defRPr sz="3920"/>
            </a:pPr>
            <a:r>
              <a:t>3e arrêt, dans le bourg d’Avrilly, pour observer les constructions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4-1950.jpg" descr="4-19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6487"/>
            <a:ext cx="13004800" cy="6620626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Dolérite : D182"/>
          <p:cNvSpPr txBox="1"/>
          <p:nvPr>
            <p:ph type="title"/>
          </p:nvPr>
        </p:nvSpPr>
        <p:spPr>
          <a:xfrm>
            <a:off x="26243" y="48964"/>
            <a:ext cx="12952314" cy="1436936"/>
          </a:xfrm>
          <a:prstGeom prst="rect">
            <a:avLst/>
          </a:prstGeom>
        </p:spPr>
        <p:txBody>
          <a:bodyPr/>
          <a:lstStyle/>
          <a:p>
            <a:pPr/>
            <a:r>
              <a:t>Dolérite : D182</a:t>
            </a:r>
          </a:p>
        </p:txBody>
      </p:sp>
      <p:sp>
        <p:nvSpPr>
          <p:cNvPr id="302" name="Cercle"/>
          <p:cNvSpPr/>
          <p:nvPr/>
        </p:nvSpPr>
        <p:spPr>
          <a:xfrm>
            <a:off x="6643067" y="1537667"/>
            <a:ext cx="240333" cy="24033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3" name="Cercle"/>
          <p:cNvSpPr/>
          <p:nvPr/>
        </p:nvSpPr>
        <p:spPr>
          <a:xfrm>
            <a:off x="8370267" y="7976567"/>
            <a:ext cx="240333" cy="24033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4" name="Cercle"/>
          <p:cNvSpPr/>
          <p:nvPr/>
        </p:nvSpPr>
        <p:spPr>
          <a:xfrm>
            <a:off x="7884269" y="5732834"/>
            <a:ext cx="675531" cy="675532"/>
          </a:xfrm>
          <a:prstGeom prst="ellipse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5" name="Rectangle"/>
          <p:cNvSpPr/>
          <p:nvPr/>
        </p:nvSpPr>
        <p:spPr>
          <a:xfrm>
            <a:off x="8568481" y="7000577"/>
            <a:ext cx="1133278" cy="813098"/>
          </a:xfrm>
          <a:prstGeom prst="rect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6" name="Repérez la D182, le hameau de la Ménardière…"/>
          <p:cNvSpPr txBox="1"/>
          <p:nvPr/>
        </p:nvSpPr>
        <p:spPr>
          <a:xfrm>
            <a:off x="3129330" y="8399120"/>
            <a:ext cx="6746140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Repérez la D182, le hameau de la Ménardière</a:t>
            </a:r>
          </a:p>
          <a:p>
            <a:pPr/>
            <a:r>
              <a:t>et le point culminant 163</a:t>
            </a:r>
          </a:p>
        </p:txBody>
      </p:sp>
      <p:sp>
        <p:nvSpPr>
          <p:cNvPr id="307" name="La Ménardière"/>
          <p:cNvSpPr txBox="1"/>
          <p:nvPr/>
        </p:nvSpPr>
        <p:spPr>
          <a:xfrm>
            <a:off x="9109405" y="6436970"/>
            <a:ext cx="220279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La Ménardière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5-1950-hydro.jpg" descr="5-1950-hydr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6487"/>
            <a:ext cx="13004800" cy="6620626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Dolérite : D182"/>
          <p:cNvSpPr txBox="1"/>
          <p:nvPr>
            <p:ph type="title"/>
          </p:nvPr>
        </p:nvSpPr>
        <p:spPr>
          <a:xfrm>
            <a:off x="26243" y="48964"/>
            <a:ext cx="12952314" cy="1436936"/>
          </a:xfrm>
          <a:prstGeom prst="rect">
            <a:avLst/>
          </a:prstGeom>
        </p:spPr>
        <p:txBody>
          <a:bodyPr/>
          <a:lstStyle/>
          <a:p>
            <a:pPr/>
            <a:r>
              <a:t>Dolérite : D182</a:t>
            </a:r>
          </a:p>
        </p:txBody>
      </p:sp>
      <p:sp>
        <p:nvSpPr>
          <p:cNvPr id="311" name="Cercle"/>
          <p:cNvSpPr/>
          <p:nvPr/>
        </p:nvSpPr>
        <p:spPr>
          <a:xfrm>
            <a:off x="6643067" y="1537667"/>
            <a:ext cx="240333" cy="24033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2" name="Cercle"/>
          <p:cNvSpPr/>
          <p:nvPr/>
        </p:nvSpPr>
        <p:spPr>
          <a:xfrm>
            <a:off x="8370267" y="7976567"/>
            <a:ext cx="240333" cy="24033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3" name="Cercle"/>
          <p:cNvSpPr/>
          <p:nvPr/>
        </p:nvSpPr>
        <p:spPr>
          <a:xfrm>
            <a:off x="7884269" y="5732834"/>
            <a:ext cx="675531" cy="675532"/>
          </a:xfrm>
          <a:prstGeom prst="ellipse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4" name="Rectangle"/>
          <p:cNvSpPr/>
          <p:nvPr/>
        </p:nvSpPr>
        <p:spPr>
          <a:xfrm>
            <a:off x="8568481" y="7000577"/>
            <a:ext cx="1133278" cy="813098"/>
          </a:xfrm>
          <a:prstGeom prst="rect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5" name="Repérez la D182, le hameau de la Ménardière…"/>
          <p:cNvSpPr txBox="1"/>
          <p:nvPr/>
        </p:nvSpPr>
        <p:spPr>
          <a:xfrm>
            <a:off x="3129330" y="8399120"/>
            <a:ext cx="6746140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Repérez la D182, le hameau de la Ménardière</a:t>
            </a:r>
          </a:p>
          <a:p>
            <a:pPr/>
            <a:r>
              <a:t>et le point culminant</a:t>
            </a:r>
          </a:p>
        </p:txBody>
      </p:sp>
      <p:sp>
        <p:nvSpPr>
          <p:cNvPr id="316" name="La Ménardière"/>
          <p:cNvSpPr txBox="1"/>
          <p:nvPr/>
        </p:nvSpPr>
        <p:spPr>
          <a:xfrm>
            <a:off x="9109405" y="6436970"/>
            <a:ext cx="220279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La Ménardière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6-geol.jpg" descr="6-geo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6487"/>
            <a:ext cx="13004800" cy="6620626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Dolérite : D182"/>
          <p:cNvSpPr txBox="1"/>
          <p:nvPr>
            <p:ph type="title"/>
          </p:nvPr>
        </p:nvSpPr>
        <p:spPr>
          <a:xfrm>
            <a:off x="26243" y="48964"/>
            <a:ext cx="12952314" cy="1436936"/>
          </a:xfrm>
          <a:prstGeom prst="rect">
            <a:avLst/>
          </a:prstGeom>
        </p:spPr>
        <p:txBody>
          <a:bodyPr/>
          <a:lstStyle/>
          <a:p>
            <a:pPr/>
            <a:r>
              <a:t>Dolérite : D182</a:t>
            </a:r>
          </a:p>
        </p:txBody>
      </p:sp>
      <p:sp>
        <p:nvSpPr>
          <p:cNvPr id="320" name="Cercle"/>
          <p:cNvSpPr/>
          <p:nvPr/>
        </p:nvSpPr>
        <p:spPr>
          <a:xfrm>
            <a:off x="6643067" y="1537667"/>
            <a:ext cx="240333" cy="24033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1" name="Cercle"/>
          <p:cNvSpPr/>
          <p:nvPr/>
        </p:nvSpPr>
        <p:spPr>
          <a:xfrm>
            <a:off x="8370267" y="7976567"/>
            <a:ext cx="240333" cy="240333"/>
          </a:xfrm>
          <a:prstGeom prst="ellipse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2" name="Cercle"/>
          <p:cNvSpPr/>
          <p:nvPr/>
        </p:nvSpPr>
        <p:spPr>
          <a:xfrm>
            <a:off x="7884269" y="5732834"/>
            <a:ext cx="675531" cy="675532"/>
          </a:xfrm>
          <a:prstGeom prst="ellipse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3" name="Rectangle"/>
          <p:cNvSpPr/>
          <p:nvPr/>
        </p:nvSpPr>
        <p:spPr>
          <a:xfrm>
            <a:off x="8568481" y="7000577"/>
            <a:ext cx="1133278" cy="813098"/>
          </a:xfrm>
          <a:prstGeom prst="rect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4" name="Repérez la D182, le hameau de la Ménardière…"/>
          <p:cNvSpPr txBox="1"/>
          <p:nvPr/>
        </p:nvSpPr>
        <p:spPr>
          <a:xfrm>
            <a:off x="3129330" y="8399120"/>
            <a:ext cx="6746140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Repérez la D182, le hameau de la Ménardière</a:t>
            </a:r>
          </a:p>
          <a:p>
            <a:pPr/>
            <a:r>
              <a:t>et le point culminant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Dolérite : La Ménardière - Boudé"/>
          <p:cNvSpPr txBox="1"/>
          <p:nvPr>
            <p:ph type="title"/>
          </p:nvPr>
        </p:nvSpPr>
        <p:spPr>
          <a:xfrm>
            <a:off x="12700" y="-74613"/>
            <a:ext cx="12979400" cy="1611313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Dolérite : La Ménardière - Boudé</a:t>
            </a:r>
          </a:p>
        </p:txBody>
      </p:sp>
      <p:pic>
        <p:nvPicPr>
          <p:cNvPr id="327" name="1-ign.jpg" descr="1-ig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6487"/>
            <a:ext cx="13004800" cy="6620626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Rectangle"/>
          <p:cNvSpPr/>
          <p:nvPr/>
        </p:nvSpPr>
        <p:spPr>
          <a:xfrm>
            <a:off x="6371381" y="2415877"/>
            <a:ext cx="1133278" cy="813098"/>
          </a:xfrm>
          <a:prstGeom prst="rect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9" name="Rectangle"/>
          <p:cNvSpPr/>
          <p:nvPr/>
        </p:nvSpPr>
        <p:spPr>
          <a:xfrm>
            <a:off x="5317281" y="4841577"/>
            <a:ext cx="1133278" cy="813098"/>
          </a:xfrm>
          <a:prstGeom prst="rect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0" name="Ovale"/>
          <p:cNvSpPr/>
          <p:nvPr/>
        </p:nvSpPr>
        <p:spPr>
          <a:xfrm>
            <a:off x="6461869" y="4804791"/>
            <a:ext cx="443161" cy="397075"/>
          </a:xfrm>
          <a:prstGeom prst="ellipse">
            <a:avLst/>
          </a:prstGeom>
          <a:ln w="381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2-aer.jpg" descr="2-a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6487"/>
            <a:ext cx="13004800" cy="6620626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Rectangle"/>
          <p:cNvSpPr/>
          <p:nvPr/>
        </p:nvSpPr>
        <p:spPr>
          <a:xfrm>
            <a:off x="6371381" y="2415877"/>
            <a:ext cx="1133278" cy="813098"/>
          </a:xfrm>
          <a:prstGeom prst="rect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4" name="Rectangle"/>
          <p:cNvSpPr/>
          <p:nvPr/>
        </p:nvSpPr>
        <p:spPr>
          <a:xfrm>
            <a:off x="5317281" y="4841577"/>
            <a:ext cx="1133278" cy="813098"/>
          </a:xfrm>
          <a:prstGeom prst="rect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5" name="Ovale"/>
          <p:cNvSpPr/>
          <p:nvPr/>
        </p:nvSpPr>
        <p:spPr>
          <a:xfrm>
            <a:off x="6461869" y="4804791"/>
            <a:ext cx="443161" cy="397075"/>
          </a:xfrm>
          <a:prstGeom prst="ellipse">
            <a:avLst/>
          </a:prstGeom>
          <a:ln w="381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6" name="Boudé"/>
          <p:cNvSpPr txBox="1"/>
          <p:nvPr/>
        </p:nvSpPr>
        <p:spPr>
          <a:xfrm>
            <a:off x="4694996" y="4379570"/>
            <a:ext cx="105704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Boudé</a:t>
            </a:r>
          </a:p>
        </p:txBody>
      </p:sp>
      <p:sp>
        <p:nvSpPr>
          <p:cNvPr id="337" name="La Ménardière"/>
          <p:cNvSpPr txBox="1"/>
          <p:nvPr/>
        </p:nvSpPr>
        <p:spPr>
          <a:xfrm>
            <a:off x="6455105" y="1776070"/>
            <a:ext cx="220279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La Ménardière</a:t>
            </a:r>
          </a:p>
        </p:txBody>
      </p:sp>
      <p:sp>
        <p:nvSpPr>
          <p:cNvPr id="338" name="Dolérite : La Ménardière - Boudé"/>
          <p:cNvSpPr txBox="1"/>
          <p:nvPr>
            <p:ph type="title"/>
          </p:nvPr>
        </p:nvSpPr>
        <p:spPr>
          <a:xfrm>
            <a:off x="12700" y="-74613"/>
            <a:ext cx="12979400" cy="1611313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Dolérite : La Ménardière - Boudé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3-aer-hydro.jpg" descr="3-aer-hydr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6487"/>
            <a:ext cx="13004800" cy="6620626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Rectangle"/>
          <p:cNvSpPr/>
          <p:nvPr/>
        </p:nvSpPr>
        <p:spPr>
          <a:xfrm>
            <a:off x="6371381" y="2415877"/>
            <a:ext cx="1133278" cy="813098"/>
          </a:xfrm>
          <a:prstGeom prst="rect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2" name="Rectangle"/>
          <p:cNvSpPr/>
          <p:nvPr/>
        </p:nvSpPr>
        <p:spPr>
          <a:xfrm>
            <a:off x="5317281" y="4841577"/>
            <a:ext cx="1133278" cy="813098"/>
          </a:xfrm>
          <a:prstGeom prst="rect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3" name="Ovale"/>
          <p:cNvSpPr/>
          <p:nvPr/>
        </p:nvSpPr>
        <p:spPr>
          <a:xfrm>
            <a:off x="6461869" y="4804791"/>
            <a:ext cx="443161" cy="397075"/>
          </a:xfrm>
          <a:prstGeom prst="ellipse">
            <a:avLst/>
          </a:prstGeom>
          <a:ln w="381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4" name="Boudé"/>
          <p:cNvSpPr txBox="1"/>
          <p:nvPr/>
        </p:nvSpPr>
        <p:spPr>
          <a:xfrm>
            <a:off x="4694996" y="4379570"/>
            <a:ext cx="105704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Boudé</a:t>
            </a:r>
          </a:p>
        </p:txBody>
      </p:sp>
      <p:sp>
        <p:nvSpPr>
          <p:cNvPr id="345" name="Dolérite : La Ménardière - Boudé"/>
          <p:cNvSpPr txBox="1"/>
          <p:nvPr>
            <p:ph type="title"/>
          </p:nvPr>
        </p:nvSpPr>
        <p:spPr>
          <a:xfrm>
            <a:off x="12700" y="-74613"/>
            <a:ext cx="12979400" cy="1611313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Dolérite : La Ménardière - Boudé</a:t>
            </a:r>
          </a:p>
        </p:txBody>
      </p:sp>
      <p:sp>
        <p:nvSpPr>
          <p:cNvPr id="346" name="La Ménardière"/>
          <p:cNvSpPr txBox="1"/>
          <p:nvPr/>
        </p:nvSpPr>
        <p:spPr>
          <a:xfrm>
            <a:off x="6455105" y="1776070"/>
            <a:ext cx="220279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La Ménardière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4-1950.jpg" descr="4-19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6487"/>
            <a:ext cx="13004800" cy="6620626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Rectangle"/>
          <p:cNvSpPr/>
          <p:nvPr/>
        </p:nvSpPr>
        <p:spPr>
          <a:xfrm>
            <a:off x="6371381" y="2415877"/>
            <a:ext cx="1133278" cy="813098"/>
          </a:xfrm>
          <a:prstGeom prst="rect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50" name="Rectangle"/>
          <p:cNvSpPr/>
          <p:nvPr/>
        </p:nvSpPr>
        <p:spPr>
          <a:xfrm>
            <a:off x="5317281" y="4841577"/>
            <a:ext cx="1133278" cy="813098"/>
          </a:xfrm>
          <a:prstGeom prst="rect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51" name="Ovale"/>
          <p:cNvSpPr/>
          <p:nvPr/>
        </p:nvSpPr>
        <p:spPr>
          <a:xfrm>
            <a:off x="6461869" y="4804791"/>
            <a:ext cx="443161" cy="397075"/>
          </a:xfrm>
          <a:prstGeom prst="ellipse">
            <a:avLst/>
          </a:prstGeom>
          <a:ln w="381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52" name="Boudé"/>
          <p:cNvSpPr txBox="1"/>
          <p:nvPr/>
        </p:nvSpPr>
        <p:spPr>
          <a:xfrm>
            <a:off x="4694996" y="4379570"/>
            <a:ext cx="105704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Boudé</a:t>
            </a:r>
          </a:p>
        </p:txBody>
      </p:sp>
      <p:sp>
        <p:nvSpPr>
          <p:cNvPr id="353" name="Dolérite : La Ménardière - Boudé"/>
          <p:cNvSpPr txBox="1"/>
          <p:nvPr>
            <p:ph type="title"/>
          </p:nvPr>
        </p:nvSpPr>
        <p:spPr>
          <a:xfrm>
            <a:off x="12700" y="-74613"/>
            <a:ext cx="12979400" cy="1611313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Dolérite : La Ménardière - Boudé</a:t>
            </a:r>
          </a:p>
        </p:txBody>
      </p:sp>
      <p:sp>
        <p:nvSpPr>
          <p:cNvPr id="354" name="La Ménardière"/>
          <p:cNvSpPr txBox="1"/>
          <p:nvPr/>
        </p:nvSpPr>
        <p:spPr>
          <a:xfrm>
            <a:off x="6455105" y="1776070"/>
            <a:ext cx="220279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La Ménardière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4-1950.jpg" descr="4-19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6487"/>
            <a:ext cx="13004800" cy="6620626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Rectangle"/>
          <p:cNvSpPr/>
          <p:nvPr/>
        </p:nvSpPr>
        <p:spPr>
          <a:xfrm>
            <a:off x="6371381" y="2415877"/>
            <a:ext cx="1133278" cy="813098"/>
          </a:xfrm>
          <a:prstGeom prst="rect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58" name="Rectangle"/>
          <p:cNvSpPr/>
          <p:nvPr/>
        </p:nvSpPr>
        <p:spPr>
          <a:xfrm>
            <a:off x="5317281" y="4841577"/>
            <a:ext cx="1133278" cy="813098"/>
          </a:xfrm>
          <a:prstGeom prst="rect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59" name="Ligne"/>
          <p:cNvSpPr/>
          <p:nvPr/>
        </p:nvSpPr>
        <p:spPr>
          <a:xfrm flipH="1" flipV="1">
            <a:off x="6447134" y="3923327"/>
            <a:ext cx="1673723" cy="4069587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60" name="Ligne"/>
          <p:cNvSpPr/>
          <p:nvPr/>
        </p:nvSpPr>
        <p:spPr>
          <a:xfrm flipH="1" flipV="1">
            <a:off x="6098083" y="4067889"/>
            <a:ext cx="1679874" cy="4052025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61" name="Boudé"/>
          <p:cNvSpPr txBox="1"/>
          <p:nvPr/>
        </p:nvSpPr>
        <p:spPr>
          <a:xfrm>
            <a:off x="4694996" y="4379570"/>
            <a:ext cx="105704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Boudé</a:t>
            </a:r>
          </a:p>
        </p:txBody>
      </p:sp>
      <p:sp>
        <p:nvSpPr>
          <p:cNvPr id="362" name="Dolérite : La Ménardière - Boudé"/>
          <p:cNvSpPr txBox="1"/>
          <p:nvPr>
            <p:ph type="title"/>
          </p:nvPr>
        </p:nvSpPr>
        <p:spPr>
          <a:xfrm>
            <a:off x="12700" y="-74613"/>
            <a:ext cx="12979400" cy="1611313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Dolérite : La Ménardière - Boudé</a:t>
            </a:r>
          </a:p>
        </p:txBody>
      </p:sp>
      <p:sp>
        <p:nvSpPr>
          <p:cNvPr id="363" name="La Ménardière"/>
          <p:cNvSpPr txBox="1"/>
          <p:nvPr/>
        </p:nvSpPr>
        <p:spPr>
          <a:xfrm>
            <a:off x="6455105" y="1776070"/>
            <a:ext cx="220279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La Ménardière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5-geol.jpg" descr="5-geo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6487"/>
            <a:ext cx="13004800" cy="6620626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Ligne"/>
          <p:cNvSpPr/>
          <p:nvPr/>
        </p:nvSpPr>
        <p:spPr>
          <a:xfrm flipH="1" flipV="1">
            <a:off x="6447134" y="3923327"/>
            <a:ext cx="1673723" cy="4069587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67" name="Ligne"/>
          <p:cNvSpPr/>
          <p:nvPr/>
        </p:nvSpPr>
        <p:spPr>
          <a:xfrm flipH="1" flipV="1">
            <a:off x="6098083" y="4067889"/>
            <a:ext cx="1679874" cy="4052025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68" name="Dolérite : La Ménardière - Boudé"/>
          <p:cNvSpPr txBox="1"/>
          <p:nvPr>
            <p:ph type="title"/>
          </p:nvPr>
        </p:nvSpPr>
        <p:spPr>
          <a:xfrm>
            <a:off x="12700" y="-74613"/>
            <a:ext cx="12979400" cy="1611313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Dolérite : La Ménardière - Boudé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6-relief-hydro.jpg" descr="6-relief-hydr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6487"/>
            <a:ext cx="13004800" cy="6620626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Rectangle"/>
          <p:cNvSpPr/>
          <p:nvPr/>
        </p:nvSpPr>
        <p:spPr>
          <a:xfrm>
            <a:off x="6371381" y="2415877"/>
            <a:ext cx="1133278" cy="813098"/>
          </a:xfrm>
          <a:prstGeom prst="rect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2" name="Rectangle"/>
          <p:cNvSpPr/>
          <p:nvPr/>
        </p:nvSpPr>
        <p:spPr>
          <a:xfrm>
            <a:off x="5317281" y="4841577"/>
            <a:ext cx="1133278" cy="813098"/>
          </a:xfrm>
          <a:prstGeom prst="rect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3" name="Boudé"/>
          <p:cNvSpPr txBox="1"/>
          <p:nvPr/>
        </p:nvSpPr>
        <p:spPr>
          <a:xfrm>
            <a:off x="4694996" y="4379570"/>
            <a:ext cx="105704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Boudé</a:t>
            </a:r>
          </a:p>
        </p:txBody>
      </p:sp>
      <p:sp>
        <p:nvSpPr>
          <p:cNvPr id="374" name="Dolérite : La Ménardière - Boudé"/>
          <p:cNvSpPr txBox="1"/>
          <p:nvPr>
            <p:ph type="title"/>
          </p:nvPr>
        </p:nvSpPr>
        <p:spPr>
          <a:xfrm>
            <a:off x="12700" y="-74613"/>
            <a:ext cx="12979400" cy="1611313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Dolérite : La Ménardière - Boudé</a:t>
            </a:r>
          </a:p>
        </p:txBody>
      </p:sp>
      <p:sp>
        <p:nvSpPr>
          <p:cNvPr id="375" name="La Ménardière"/>
          <p:cNvSpPr txBox="1"/>
          <p:nvPr/>
        </p:nvSpPr>
        <p:spPr>
          <a:xfrm>
            <a:off x="6455105" y="1776070"/>
            <a:ext cx="220279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La Ménardière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arrière de dolérite à Domfront"/>
          <p:cNvSpPr txBox="1"/>
          <p:nvPr>
            <p:ph type="title"/>
          </p:nvPr>
        </p:nvSpPr>
        <p:spPr>
          <a:xfrm>
            <a:off x="-19894" y="-42813"/>
            <a:ext cx="13044588" cy="1173113"/>
          </a:xfrm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pPr/>
            <a:r>
              <a:t>Carrière de dolérite à Domfront</a:t>
            </a:r>
          </a:p>
        </p:txBody>
      </p:sp>
      <p:pic>
        <p:nvPicPr>
          <p:cNvPr id="131" name="DSC07473-carriere.JPG" descr="DSC07473-carrier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06459"/>
            <a:ext cx="13004800" cy="86724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6-relief-hydro.jpg" descr="6-relief-hydr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66487"/>
            <a:ext cx="13004800" cy="6620626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Rectangle"/>
          <p:cNvSpPr/>
          <p:nvPr/>
        </p:nvSpPr>
        <p:spPr>
          <a:xfrm>
            <a:off x="6371381" y="2415877"/>
            <a:ext cx="1133278" cy="813098"/>
          </a:xfrm>
          <a:prstGeom prst="rect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79" name="Rectangle"/>
          <p:cNvSpPr/>
          <p:nvPr/>
        </p:nvSpPr>
        <p:spPr>
          <a:xfrm>
            <a:off x="5317281" y="4841577"/>
            <a:ext cx="1133278" cy="813098"/>
          </a:xfrm>
          <a:prstGeom prst="rect">
            <a:avLst/>
          </a:prstGeom>
          <a:ln w="127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80" name="Ligne"/>
          <p:cNvSpPr/>
          <p:nvPr/>
        </p:nvSpPr>
        <p:spPr>
          <a:xfrm flipH="1" flipV="1">
            <a:off x="6447134" y="3923327"/>
            <a:ext cx="1673723" cy="4069587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81" name="Ligne"/>
          <p:cNvSpPr/>
          <p:nvPr/>
        </p:nvSpPr>
        <p:spPr>
          <a:xfrm flipH="1" flipV="1">
            <a:off x="6098083" y="4067889"/>
            <a:ext cx="1679874" cy="4052025"/>
          </a:xfrm>
          <a:prstGeom prst="line">
            <a:avLst/>
          </a:prstGeom>
          <a:ln w="254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82" name="Boudé"/>
          <p:cNvSpPr txBox="1"/>
          <p:nvPr/>
        </p:nvSpPr>
        <p:spPr>
          <a:xfrm>
            <a:off x="4694996" y="4379570"/>
            <a:ext cx="1057048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Boudé</a:t>
            </a:r>
          </a:p>
        </p:txBody>
      </p:sp>
      <p:sp>
        <p:nvSpPr>
          <p:cNvPr id="383" name="Dolérite : La Ménardière - Boudé"/>
          <p:cNvSpPr txBox="1"/>
          <p:nvPr>
            <p:ph type="title"/>
          </p:nvPr>
        </p:nvSpPr>
        <p:spPr>
          <a:xfrm>
            <a:off x="12700" y="-74613"/>
            <a:ext cx="12979400" cy="1611313"/>
          </a:xfrm>
          <a:prstGeom prst="rect">
            <a:avLst/>
          </a:prstGeom>
        </p:spPr>
        <p:txBody>
          <a:bodyPr/>
          <a:lstStyle>
            <a:lvl1pPr defTabSz="490727">
              <a:defRPr sz="6719"/>
            </a:lvl1pPr>
          </a:lstStyle>
          <a:p>
            <a:pPr/>
            <a:r>
              <a:t>Dolérite : La Ménardière - Boudé</a:t>
            </a:r>
          </a:p>
        </p:txBody>
      </p:sp>
      <p:sp>
        <p:nvSpPr>
          <p:cNvPr id="384" name="La Ménardière"/>
          <p:cNvSpPr txBox="1"/>
          <p:nvPr/>
        </p:nvSpPr>
        <p:spPr>
          <a:xfrm>
            <a:off x="6455105" y="1776070"/>
            <a:ext cx="220279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La Ménardière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Comment expliquer cet alignement de bosquets sur la vue aérienne de 1950"/>
          <p:cNvSpPr txBox="1"/>
          <p:nvPr>
            <p:ph type="title"/>
          </p:nvPr>
        </p:nvSpPr>
        <p:spPr>
          <a:xfrm>
            <a:off x="5868640" y="32146"/>
            <a:ext cx="7025680" cy="2039790"/>
          </a:xfrm>
          <a:prstGeom prst="rect">
            <a:avLst/>
          </a:prstGeom>
        </p:spPr>
        <p:txBody>
          <a:bodyPr/>
          <a:lstStyle>
            <a:lvl1pPr defTabSz="309625">
              <a:defRPr sz="4240"/>
            </a:lvl1pPr>
          </a:lstStyle>
          <a:p>
            <a:pPr/>
            <a:r>
              <a:t>Comment expliquer cet alignement de bosquets sur la vue aérienne de 1950</a:t>
            </a:r>
          </a:p>
        </p:txBody>
      </p:sp>
      <p:pic>
        <p:nvPicPr>
          <p:cNvPr id="387" name="1950.jpg" descr="19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2" y="12700"/>
            <a:ext cx="5805716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Cercle"/>
          <p:cNvSpPr/>
          <p:nvPr/>
        </p:nvSpPr>
        <p:spPr>
          <a:xfrm>
            <a:off x="1188640" y="7540"/>
            <a:ext cx="322660" cy="322660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89" name="Cercle"/>
          <p:cNvSpPr/>
          <p:nvPr/>
        </p:nvSpPr>
        <p:spPr>
          <a:xfrm>
            <a:off x="4312840" y="9443640"/>
            <a:ext cx="322660" cy="322660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eol.jpg" descr="geo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2" y="0"/>
            <a:ext cx="5805716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Comment expliquer cet alignement de bosquets sur la vue aérienne de 1950"/>
          <p:cNvSpPr txBox="1"/>
          <p:nvPr>
            <p:ph type="title"/>
          </p:nvPr>
        </p:nvSpPr>
        <p:spPr>
          <a:xfrm>
            <a:off x="5868640" y="32146"/>
            <a:ext cx="7025680" cy="2039790"/>
          </a:xfrm>
          <a:prstGeom prst="rect">
            <a:avLst/>
          </a:prstGeom>
        </p:spPr>
        <p:txBody>
          <a:bodyPr/>
          <a:lstStyle>
            <a:lvl1pPr defTabSz="309625">
              <a:defRPr sz="4240"/>
            </a:lvl1pPr>
          </a:lstStyle>
          <a:p>
            <a:pPr/>
            <a:r>
              <a:t>Comment expliquer cet alignement de bosquets sur la vue aérienne de 1950</a:t>
            </a:r>
          </a:p>
        </p:txBody>
      </p:sp>
      <p:sp>
        <p:nvSpPr>
          <p:cNvPr id="393" name="par un alignement de carrières de dolérite… abandonnées"/>
          <p:cNvSpPr txBox="1"/>
          <p:nvPr/>
        </p:nvSpPr>
        <p:spPr>
          <a:xfrm>
            <a:off x="5105745" y="3357220"/>
            <a:ext cx="8020997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par un alignement de carrières de dolérite… abandonnées</a:t>
            </a:r>
          </a:p>
        </p:txBody>
      </p:sp>
      <p:sp>
        <p:nvSpPr>
          <p:cNvPr id="394" name="Cercle"/>
          <p:cNvSpPr/>
          <p:nvPr/>
        </p:nvSpPr>
        <p:spPr>
          <a:xfrm>
            <a:off x="1188640" y="7540"/>
            <a:ext cx="322660" cy="322660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95" name="Cercle"/>
          <p:cNvSpPr/>
          <p:nvPr/>
        </p:nvSpPr>
        <p:spPr>
          <a:xfrm>
            <a:off x="4312840" y="9443640"/>
            <a:ext cx="322660" cy="322660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relief.jpg" descr="relief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42" y="0"/>
            <a:ext cx="5805716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Comment expliquer cet alignement de bosquets sur la vue aérienne de 1950"/>
          <p:cNvSpPr txBox="1"/>
          <p:nvPr>
            <p:ph type="title"/>
          </p:nvPr>
        </p:nvSpPr>
        <p:spPr>
          <a:xfrm>
            <a:off x="5868640" y="32146"/>
            <a:ext cx="7025680" cy="2039790"/>
          </a:xfrm>
          <a:prstGeom prst="rect">
            <a:avLst/>
          </a:prstGeom>
        </p:spPr>
        <p:txBody>
          <a:bodyPr/>
          <a:lstStyle>
            <a:lvl1pPr defTabSz="309625">
              <a:defRPr sz="4240"/>
            </a:lvl1pPr>
          </a:lstStyle>
          <a:p>
            <a:pPr/>
            <a:r>
              <a:t>Comment expliquer cet alignement de bosquets sur la vue aérienne de 1950</a:t>
            </a:r>
          </a:p>
        </p:txBody>
      </p:sp>
      <p:sp>
        <p:nvSpPr>
          <p:cNvPr id="399" name="Cercle"/>
          <p:cNvSpPr/>
          <p:nvPr/>
        </p:nvSpPr>
        <p:spPr>
          <a:xfrm>
            <a:off x="1188640" y="7540"/>
            <a:ext cx="322660" cy="322660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00" name="Cercle"/>
          <p:cNvSpPr/>
          <p:nvPr/>
        </p:nvSpPr>
        <p:spPr>
          <a:xfrm>
            <a:off x="4312840" y="9443640"/>
            <a:ext cx="322660" cy="322660"/>
          </a:xfrm>
          <a:prstGeom prst="ellipse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Végétation…"/>
          <p:cNvSpPr txBox="1"/>
          <p:nvPr>
            <p:ph type="title"/>
          </p:nvPr>
        </p:nvSpPr>
        <p:spPr>
          <a:xfrm>
            <a:off x="11265445" y="762000"/>
            <a:ext cx="1719809" cy="2167434"/>
          </a:xfrm>
          <a:prstGeom prst="rect">
            <a:avLst/>
          </a:prstGeom>
        </p:spPr>
        <p:txBody>
          <a:bodyPr/>
          <a:lstStyle/>
          <a:p>
            <a:pPr defTabSz="292100">
              <a:defRPr sz="2600"/>
            </a:pPr>
            <a:r>
              <a:t>Végétation</a:t>
            </a:r>
          </a:p>
          <a:p>
            <a:pPr defTabSz="292100">
              <a:defRPr sz="4000"/>
            </a:pPr>
            <a:r>
              <a:t>actuel</a:t>
            </a:r>
          </a:p>
          <a:p>
            <a:pPr defTabSz="292100">
              <a:defRPr sz="4000"/>
            </a:pPr>
            <a:r>
              <a:t>-1950</a:t>
            </a:r>
          </a:p>
        </p:txBody>
      </p:sp>
      <p:pic>
        <p:nvPicPr>
          <p:cNvPr id="403" name="filonDoleriteVegetation.jpg" descr="filonDoleriteVegetat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741" y="0"/>
            <a:ext cx="11245191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Cercle"/>
          <p:cNvSpPr/>
          <p:nvPr/>
        </p:nvSpPr>
        <p:spPr>
          <a:xfrm>
            <a:off x="6431359" y="132159"/>
            <a:ext cx="820341" cy="820341"/>
          </a:xfrm>
          <a:prstGeom prst="ellips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05" name="Cercle"/>
          <p:cNvSpPr/>
          <p:nvPr/>
        </p:nvSpPr>
        <p:spPr>
          <a:xfrm>
            <a:off x="805259" y="132159"/>
            <a:ext cx="820341" cy="820341"/>
          </a:xfrm>
          <a:prstGeom prst="ellips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06" name="Ovale"/>
          <p:cNvSpPr/>
          <p:nvPr/>
        </p:nvSpPr>
        <p:spPr>
          <a:xfrm>
            <a:off x="6634559" y="995759"/>
            <a:ext cx="926258" cy="1025030"/>
          </a:xfrm>
          <a:prstGeom prst="ellips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07" name="Ovale"/>
          <p:cNvSpPr/>
          <p:nvPr/>
        </p:nvSpPr>
        <p:spPr>
          <a:xfrm>
            <a:off x="919559" y="1021159"/>
            <a:ext cx="926258" cy="1025030"/>
          </a:xfrm>
          <a:prstGeom prst="ellips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08" name="Ovale"/>
          <p:cNvSpPr/>
          <p:nvPr/>
        </p:nvSpPr>
        <p:spPr>
          <a:xfrm>
            <a:off x="7079059" y="2075259"/>
            <a:ext cx="926258" cy="1025030"/>
          </a:xfrm>
          <a:prstGeom prst="ellips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09" name="Ovale"/>
          <p:cNvSpPr/>
          <p:nvPr/>
        </p:nvSpPr>
        <p:spPr>
          <a:xfrm>
            <a:off x="1237059" y="2075259"/>
            <a:ext cx="926258" cy="1025030"/>
          </a:xfrm>
          <a:prstGeom prst="ellipse">
            <a:avLst/>
          </a:prstGeom>
          <a:ln w="635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imetière de Barenton"/>
          <p:cNvSpPr txBox="1"/>
          <p:nvPr>
            <p:ph type="title"/>
          </p:nvPr>
        </p:nvSpPr>
        <p:spPr>
          <a:xfrm>
            <a:off x="7491" y="-21531"/>
            <a:ext cx="12989818" cy="1109316"/>
          </a:xfrm>
          <a:prstGeom prst="rect">
            <a:avLst/>
          </a:prstGeom>
        </p:spPr>
        <p:txBody>
          <a:bodyPr/>
          <a:lstStyle>
            <a:lvl1pPr defTabSz="479044">
              <a:defRPr sz="6560"/>
            </a:lvl1pPr>
          </a:lstStyle>
          <a:p>
            <a:pPr/>
            <a:r>
              <a:t>Cimetière de Barenton</a:t>
            </a:r>
          </a:p>
        </p:txBody>
      </p:sp>
      <p:pic>
        <p:nvPicPr>
          <p:cNvPr id="412" name="barentonCimetiereDolerite.jpg" descr="barentonCimetiereDolerit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01791"/>
            <a:ext cx="13004800" cy="8677540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1er arrêt"/>
          <p:cNvSpPr txBox="1"/>
          <p:nvPr/>
        </p:nvSpPr>
        <p:spPr>
          <a:xfrm>
            <a:off x="8529320" y="8862670"/>
            <a:ext cx="135636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1er arrêt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Une construction en dolérite à Barenton"/>
          <p:cNvSpPr txBox="1"/>
          <p:nvPr>
            <p:ph type="title"/>
          </p:nvPr>
        </p:nvSpPr>
        <p:spPr>
          <a:xfrm>
            <a:off x="-19844" y="7044"/>
            <a:ext cx="13044488" cy="1078360"/>
          </a:xfrm>
          <a:prstGeom prst="rect">
            <a:avLst/>
          </a:prstGeom>
        </p:spPr>
        <p:txBody>
          <a:bodyPr/>
          <a:lstStyle>
            <a:lvl1pPr defTabSz="403097">
              <a:defRPr sz="5520"/>
            </a:lvl1pPr>
          </a:lstStyle>
          <a:p>
            <a:pPr/>
            <a:r>
              <a:t>Une construction en dolérite à Barenton</a:t>
            </a:r>
          </a:p>
        </p:txBody>
      </p:sp>
      <p:pic>
        <p:nvPicPr>
          <p:cNvPr id="416" name="DSC03179.JPG" descr="DSC0317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08245"/>
            <a:ext cx="13004800" cy="8672470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La Ménardière…"/>
          <p:cNvSpPr txBox="1"/>
          <p:nvPr/>
        </p:nvSpPr>
        <p:spPr>
          <a:xfrm>
            <a:off x="9829037" y="7167220"/>
            <a:ext cx="2287525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La Ménardière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2e arrêt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Dans un jardin particulier D182"/>
          <p:cNvSpPr txBox="1"/>
          <p:nvPr>
            <p:ph type="title"/>
          </p:nvPr>
        </p:nvSpPr>
        <p:spPr>
          <a:xfrm>
            <a:off x="952500" y="-112515"/>
            <a:ext cx="11099800" cy="1192015"/>
          </a:xfrm>
          <a:prstGeom prst="rect">
            <a:avLst/>
          </a:prstGeom>
        </p:spPr>
        <p:txBody>
          <a:bodyPr/>
          <a:lstStyle>
            <a:lvl1pPr defTabSz="443991">
              <a:defRPr sz="6080"/>
            </a:lvl1pPr>
          </a:lstStyle>
          <a:p>
            <a:pPr/>
            <a:r>
              <a:t>Dans un jardin particulier D182</a:t>
            </a:r>
          </a:p>
        </p:txBody>
      </p:sp>
      <p:pic>
        <p:nvPicPr>
          <p:cNvPr id="420" name="DSC03631 -biseuJardinMauriceRecton.JPG" descr="DSC03631 -biseuJardinMauriceRect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86665"/>
            <a:ext cx="13004800" cy="86724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DSC03632-murBiseuxBionniere.JPG" descr="DSC03632-murBiseuxBionnier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87966"/>
            <a:ext cx="13004800" cy="8669868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Mur en biseux à la Bionnière"/>
          <p:cNvSpPr txBox="1"/>
          <p:nvPr>
            <p:ph type="title"/>
          </p:nvPr>
        </p:nvSpPr>
        <p:spPr>
          <a:xfrm>
            <a:off x="952500" y="-112515"/>
            <a:ext cx="11099800" cy="1192015"/>
          </a:xfrm>
          <a:prstGeom prst="rect">
            <a:avLst/>
          </a:prstGeom>
        </p:spPr>
        <p:txBody>
          <a:bodyPr/>
          <a:lstStyle>
            <a:lvl1pPr defTabSz="479044">
              <a:defRPr sz="6560"/>
            </a:lvl1pPr>
          </a:lstStyle>
          <a:p>
            <a:pPr/>
            <a:r>
              <a:t>Mur en biseux à la Bionnière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DSC03640-boudeMaison.JPG" descr="DSC03640-boudeMais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00666"/>
            <a:ext cx="13004800" cy="8669868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Exemple d’utilisation des biseux"/>
          <p:cNvSpPr txBox="1"/>
          <p:nvPr>
            <p:ph type="title"/>
          </p:nvPr>
        </p:nvSpPr>
        <p:spPr>
          <a:xfrm>
            <a:off x="952500" y="-112515"/>
            <a:ext cx="11099800" cy="1192015"/>
          </a:xfrm>
          <a:prstGeom prst="rect">
            <a:avLst/>
          </a:prstGeom>
        </p:spPr>
        <p:txBody>
          <a:bodyPr/>
          <a:lstStyle>
            <a:lvl1pPr defTabSz="420624">
              <a:defRPr sz="5760"/>
            </a:lvl1pPr>
          </a:lstStyle>
          <a:p>
            <a:pPr/>
            <a:r>
              <a:t>Exemple d’utilisation des biseux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Avrilly"/>
          <p:cNvSpPr txBox="1"/>
          <p:nvPr>
            <p:ph type="title"/>
          </p:nvPr>
        </p:nvSpPr>
        <p:spPr>
          <a:xfrm>
            <a:off x="9723" y="-4565"/>
            <a:ext cx="12985354" cy="1154957"/>
          </a:xfrm>
          <a:prstGeom prst="rect">
            <a:avLst/>
          </a:prstGeom>
        </p:spPr>
        <p:txBody>
          <a:bodyPr/>
          <a:lstStyle>
            <a:lvl1pPr defTabSz="508254">
              <a:defRPr sz="6960"/>
            </a:lvl1pPr>
          </a:lstStyle>
          <a:p>
            <a:pPr/>
            <a:r>
              <a:t>Avrilly</a:t>
            </a:r>
          </a:p>
        </p:txBody>
      </p:sp>
      <p:pic>
        <p:nvPicPr>
          <p:cNvPr id="134" name="DSC07503-boulardsPoteauElectriq.JPG" descr="DSC07503-boulardsPoteauElectriq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98819"/>
            <a:ext cx="13004800" cy="86724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DSC03658-affleurementVoieVerte copie.JPG" descr="DSC03658-affleurementVoieVerte copi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99365"/>
            <a:ext cx="13004800" cy="8672469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Affleurement de dolérite sur la voie verte"/>
          <p:cNvSpPr txBox="1"/>
          <p:nvPr>
            <p:ph type="title"/>
          </p:nvPr>
        </p:nvSpPr>
        <p:spPr>
          <a:xfrm>
            <a:off x="952500" y="-112515"/>
            <a:ext cx="11099800" cy="1192015"/>
          </a:xfrm>
          <a:prstGeom prst="rect">
            <a:avLst/>
          </a:prstGeom>
        </p:spPr>
        <p:txBody>
          <a:bodyPr/>
          <a:lstStyle>
            <a:lvl1pPr defTabSz="332993">
              <a:defRPr sz="4560"/>
            </a:lvl1pPr>
          </a:lstStyle>
          <a:p>
            <a:pPr/>
            <a:r>
              <a:t>Affleurement de dolérite sur la voie verte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Comprendre ces affleurements de dolérite"/>
          <p:cNvSpPr txBox="1"/>
          <p:nvPr>
            <p:ph type="title"/>
          </p:nvPr>
        </p:nvSpPr>
        <p:spPr>
          <a:xfrm>
            <a:off x="21431" y="-20936"/>
            <a:ext cx="13004801" cy="857648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Comprendre ces affleurements de dolérite</a:t>
            </a:r>
          </a:p>
        </p:txBody>
      </p:sp>
      <p:sp>
        <p:nvSpPr>
          <p:cNvPr id="432" name="La carte géologique de Landivy (n°248) et celle de Domfront (n°249) présentent de nombreux filons de dolérite qui recoupent indifféremment les granites cadomiens (550 MA) et les schistes du Précambrien. En conséquence, ils sont donc postérieurs à l’époque cadomienne. Ces affleurements de dolérite sont indiqués comme des « dykes dévono-carbonifères » (soit 400 - 300 MA).…"/>
          <p:cNvSpPr txBox="1"/>
          <p:nvPr/>
        </p:nvSpPr>
        <p:spPr>
          <a:xfrm>
            <a:off x="87886" y="766362"/>
            <a:ext cx="12691859" cy="4131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>
              <a:defRPr b="0"/>
            </a:pPr>
            <a:r>
              <a:t>La carte géologique de Landivy (n°248) et celle de Domfront (n°249) présentent de nombreux filons de dolérite qui recoupent indifféremment les granites cadomiens (550 MA) et les schistes du Précambrien. En conséquence, ils sont donc postérieurs à l’époque cadomienne. Ces affleurements de dolérite sont indiqués comme des « dykes dévono-carbonifères » (soit 400 - 300 MA).</a:t>
            </a:r>
          </a:p>
          <a:p>
            <a:pPr algn="just">
              <a:defRPr b="0"/>
            </a:pPr>
          </a:p>
          <a:p>
            <a:pPr algn="just" defTabSz="457200">
              <a:lnSpc>
                <a:spcPts val="3900"/>
              </a:lnSpc>
              <a:defRPr b="0" sz="2100">
                <a:latin typeface="Arial"/>
                <a:ea typeface="Arial"/>
                <a:cs typeface="Arial"/>
                <a:sym typeface="Arial"/>
              </a:defRPr>
            </a:pPr>
            <a:r>
              <a:rPr b="1"/>
              <a:t>Dyke</a:t>
            </a:r>
            <a:r>
              <a:t>. -  Toutes les fois que les filons d’une </a:t>
            </a:r>
            <a:r>
              <a:rPr u="sng"/>
              <a:t>roche éruptive</a:t>
            </a:r>
            <a:r>
              <a:t> filonienne se détachent en saillie au-dessus des terrains encaissants, sous la forme d'une sorte de mur (dyke = digue) irrégulier, dressé sur la surface du sol ou bien en avant d'un escarpement, cette disposition prend le nom de </a:t>
            </a:r>
            <a:r>
              <a:rPr i="1"/>
              <a:t>dyke</a:t>
            </a:r>
            <a:r>
              <a:t>. </a:t>
            </a:r>
            <a:endParaRPr>
              <a:latin typeface="Times"/>
              <a:ea typeface="Times"/>
              <a:cs typeface="Times"/>
              <a:sym typeface="Times"/>
            </a:endParaRPr>
          </a:p>
          <a:p>
            <a:pPr algn="just" defTabSz="457200">
              <a:lnSpc>
                <a:spcPts val="3900"/>
              </a:lnSpc>
              <a:spcBef>
                <a:spcPts val="1200"/>
              </a:spcBef>
              <a:defRPr b="0" sz="2100">
                <a:latin typeface="Arial"/>
                <a:ea typeface="Arial"/>
                <a:cs typeface="Arial"/>
                <a:sym typeface="Arial"/>
              </a:defRPr>
            </a:pPr>
            <a:r>
              <a:t>Par extension, cette même expression est appliquées aux pointements des roches éruptives qui, n'ayant pas vu le jour, restent en profondeur, où ils dérangent souvent la continuité des couches </a:t>
            </a:r>
            <a:r>
              <a:rPr u="sng">
                <a:hlinkClick r:id="rId2" invalidUrl="" action="" tgtFrame="" tooltip="" history="1" highlightClick="0" endSnd="0"/>
              </a:rPr>
              <a:t>sédimentaires</a:t>
            </a:r>
            <a:r>
              <a:t>.  (Ch. Vélain). </a:t>
            </a:r>
            <a:r>
              <a:rPr u="sng">
                <a:hlinkClick r:id="rId3" invalidUrl="" action="" tgtFrame="" tooltip="" history="1" highlightClick="0" endSnd="0"/>
              </a:rPr>
              <a:t>http://www.cosmovisions.com/dyke.htm</a:t>
            </a:r>
          </a:p>
        </p:txBody>
      </p:sp>
      <p:pic>
        <p:nvPicPr>
          <p:cNvPr id="433" name="dykes.jpg" descr="dykes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7002" y="5050078"/>
            <a:ext cx="10753659" cy="4611330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Wikipedia"/>
          <p:cNvSpPr txBox="1"/>
          <p:nvPr/>
        </p:nvSpPr>
        <p:spPr>
          <a:xfrm>
            <a:off x="5756192" y="9116670"/>
            <a:ext cx="1535279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Wikipedia</a:t>
            </a:r>
          </a:p>
        </p:txBody>
      </p:sp>
      <p:sp>
        <p:nvSpPr>
          <p:cNvPr id="435" name="Dykes dans le Colorado"/>
          <p:cNvSpPr txBox="1"/>
          <p:nvPr/>
        </p:nvSpPr>
        <p:spPr>
          <a:xfrm>
            <a:off x="4718253" y="8684870"/>
            <a:ext cx="356829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Dykes dans le Colorado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orientationDykes.jpg" descr="orientationDyke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921" y="0"/>
            <a:ext cx="1278695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Qu’est-ce que la dolérite 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4095">
              <a:defRPr sz="7040"/>
            </a:lvl1pPr>
          </a:lstStyle>
          <a:p>
            <a:pPr/>
            <a:r>
              <a:t>Qu’est-ce que la dolérite ?</a:t>
            </a:r>
          </a:p>
        </p:txBody>
      </p:sp>
      <p:sp>
        <p:nvSpPr>
          <p:cNvPr id="440" name="Une roche de couleur sombre constituée en grande partie de petits minéraux noirs.…"/>
          <p:cNvSpPr txBox="1"/>
          <p:nvPr/>
        </p:nvSpPr>
        <p:spPr>
          <a:xfrm>
            <a:off x="-7824" y="2620620"/>
            <a:ext cx="13020448" cy="4512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/>
            </a:pPr>
            <a:r>
              <a:t>Une roche de couleur sombre constituée en grande partie de petits minéraux noirs.</a:t>
            </a:r>
          </a:p>
          <a:p>
            <a:pPr>
              <a:defRPr b="0"/>
            </a:pPr>
            <a:r>
              <a:t>Cette roche a la couleur du basalte, mais n’en n’a pas la structure microlithique*, mais plutôt micro-grenue*.</a:t>
            </a:r>
          </a:p>
          <a:p>
            <a:pPr>
              <a:defRPr b="0"/>
            </a:pPr>
          </a:p>
          <a:p>
            <a:pPr>
              <a:defRPr b="0"/>
            </a:pPr>
            <a:r>
              <a:t>Sa nature cristalline indique qu’il s’agit d’une roche magmatique (provenant du magma profond).</a:t>
            </a:r>
          </a:p>
          <a:p>
            <a:pPr>
              <a:defRPr b="0"/>
            </a:pPr>
            <a:r>
              <a:t>La taille des cristaux indique un refroidissement moyennement lent, plus lent que le refroidissement du basalte qui est éruptif, mais plus rapide que le refroidissement du granite.</a:t>
            </a:r>
          </a:p>
          <a:p>
            <a:pPr>
              <a:defRPr b="0"/>
            </a:pPr>
            <a:r>
              <a:t> Sa couleur presque noire indique une composition chimique alcaline comme le basalte.</a:t>
            </a:r>
          </a:p>
          <a:p>
            <a:pPr>
              <a:defRPr b="0"/>
            </a:pPr>
          </a:p>
          <a:p>
            <a:pPr/>
            <a:r>
              <a:t>Les filons de dolérites sont donc dus aux intrusions d’un magma alcalin qui s’est refroidi moyennement lentement dans des fissures de l’écorce terrestre.</a:t>
            </a:r>
          </a:p>
        </p:txBody>
      </p:sp>
      <p:sp>
        <p:nvSpPr>
          <p:cNvPr id="441" name="Structure microlithique : ensemble de petits cristaux allongés dans une pâte vitreuse.…"/>
          <p:cNvSpPr txBox="1"/>
          <p:nvPr/>
        </p:nvSpPr>
        <p:spPr>
          <a:xfrm>
            <a:off x="2562707" y="8397544"/>
            <a:ext cx="7879386" cy="553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0" sz="1600"/>
            </a:pPr>
            <a:r>
              <a:t>Structure microlithique : ensemble de petits cristaux allongés dans une pâte vitreuse.</a:t>
            </a:r>
          </a:p>
          <a:p>
            <a:pPr>
              <a:defRPr b="0" sz="1600"/>
            </a:pPr>
            <a:r>
              <a:t>Structure micro grenue : taille des cristaux inférieurs au mm.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Altération de la dolérit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Altération de la dolérite</a:t>
            </a:r>
          </a:p>
        </p:txBody>
      </p:sp>
      <p:pic>
        <p:nvPicPr>
          <p:cNvPr id="444" name="alterationPelureDoignon.jpg" descr="alterationPelureDoign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8650" y="3869878"/>
            <a:ext cx="9207500" cy="5511801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Près de la surface, la dolérite s’altère sous forme de boules ovales ou rondes…"/>
          <p:cNvSpPr txBox="1"/>
          <p:nvPr/>
        </p:nvSpPr>
        <p:spPr>
          <a:xfrm>
            <a:off x="716838" y="2182470"/>
            <a:ext cx="11571124" cy="1197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Près de la surface, la dolérite s’altère sous forme de boules ovales ou rondes</a:t>
            </a:r>
          </a:p>
          <a:p>
            <a:pPr/>
            <a:r>
              <a:t>qui se desquament concentriquement. C’est l’altération en « pelure d’oignon ».</a:t>
            </a:r>
          </a:p>
          <a:p>
            <a:pPr/>
            <a:r>
              <a:t>Ces structures sont localement appelées « biseux » ou « boulards ».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dolerite1.png" descr="dolerit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5650" y="1352550"/>
            <a:ext cx="8953500" cy="7048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dolerite2.png" descr="dolerit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5650" y="1352550"/>
            <a:ext cx="8953500" cy="7048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dolerite2.png" descr="dolerit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0600" y="2032000"/>
            <a:ext cx="11023600" cy="7543800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Formation des biseux"/>
          <p:cNvSpPr txBox="1"/>
          <p:nvPr>
            <p:ph type="title"/>
          </p:nvPr>
        </p:nvSpPr>
        <p:spPr>
          <a:xfrm>
            <a:off x="952500" y="0"/>
            <a:ext cx="11099800" cy="2159000"/>
          </a:xfrm>
          <a:prstGeom prst="rect">
            <a:avLst/>
          </a:prstGeom>
        </p:spPr>
        <p:txBody>
          <a:bodyPr/>
          <a:lstStyle/>
          <a:p>
            <a:pPr/>
            <a:r>
              <a:t>Formation des biseux</a:t>
            </a:r>
          </a:p>
        </p:txBody>
      </p:sp>
      <p:sp>
        <p:nvSpPr>
          <p:cNvPr id="453" name="par agrandissement des fissures"/>
          <p:cNvSpPr txBox="1"/>
          <p:nvPr/>
        </p:nvSpPr>
        <p:spPr>
          <a:xfrm>
            <a:off x="1582724" y="1547470"/>
            <a:ext cx="486095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par agrandissement des fissures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uilaume-Postel_vitrail.jpg" descr="Guilaume-Postel_vitrai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0"/>
            <a:ext cx="7429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La ville de Barenton est fière de ses biseux et de ……"/>
          <p:cNvSpPr txBox="1"/>
          <p:nvPr>
            <p:ph type="title"/>
          </p:nvPr>
        </p:nvSpPr>
        <p:spPr>
          <a:xfrm>
            <a:off x="8071693" y="25400"/>
            <a:ext cx="4904979" cy="6827640"/>
          </a:xfrm>
          <a:prstGeom prst="rect">
            <a:avLst/>
          </a:prstGeom>
        </p:spPr>
        <p:txBody>
          <a:bodyPr/>
          <a:lstStyle/>
          <a:p>
            <a:pPr defTabSz="397256">
              <a:defRPr sz="5440"/>
            </a:pPr>
            <a:r>
              <a:t>La ville de Barenton est fière de ses biseux et de …</a:t>
            </a:r>
          </a:p>
          <a:p>
            <a:pPr defTabSz="397256">
              <a:defRPr sz="5440"/>
            </a:pPr>
          </a:p>
          <a:p>
            <a:pPr defTabSz="397256">
              <a:defRPr sz="5440"/>
            </a:pPr>
            <a:r>
              <a:t>Guillaume POSTEL</a:t>
            </a:r>
          </a:p>
        </p:txBody>
      </p:sp>
      <p:sp>
        <p:nvSpPr>
          <p:cNvPr id="457" name="Vitrail dans la chapelle…"/>
          <p:cNvSpPr txBox="1"/>
          <p:nvPr/>
        </p:nvSpPr>
        <p:spPr>
          <a:xfrm>
            <a:off x="8794289" y="7960970"/>
            <a:ext cx="3459786" cy="1197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Vitrail dans la chapelle</a:t>
            </a:r>
          </a:p>
          <a:p>
            <a:pPr/>
            <a:r>
              <a:t>de Montéglise,</a:t>
            </a:r>
          </a:p>
          <a:p>
            <a:pPr/>
            <a:r>
              <a:t>à Barenton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uillaume POSTEL"/>
          <p:cNvSpPr txBox="1"/>
          <p:nvPr>
            <p:ph type="title"/>
          </p:nvPr>
        </p:nvSpPr>
        <p:spPr>
          <a:xfrm>
            <a:off x="8071693" y="25400"/>
            <a:ext cx="4904979" cy="3425627"/>
          </a:xfrm>
          <a:prstGeom prst="rect">
            <a:avLst/>
          </a:prstGeom>
        </p:spPr>
        <p:txBody>
          <a:bodyPr/>
          <a:lstStyle/>
          <a:p>
            <a:pPr/>
            <a:r>
              <a:t>Guillaume POSTEL</a:t>
            </a:r>
          </a:p>
        </p:txBody>
      </p:sp>
      <p:pic>
        <p:nvPicPr>
          <p:cNvPr id="460" name="Guillaume_Postel_-_Thevet-630x0.jpg" descr="Guillaume_Postel_-_Thevet-630x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490" y="-25400"/>
            <a:ext cx="8084780" cy="9804400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umaniste de la Renaissance, né à Barenton en 1510,…"/>
          <p:cNvSpPr txBox="1"/>
          <p:nvPr/>
        </p:nvSpPr>
        <p:spPr>
          <a:xfrm>
            <a:off x="8161835" y="3217520"/>
            <a:ext cx="4724694" cy="4512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Humaniste de la Renaissance, né à Barenton en 1510,</a:t>
            </a:r>
          </a:p>
          <a:p>
            <a:pPr/>
            <a:r>
              <a:t>Orphelin à 8 ans</a:t>
            </a:r>
          </a:p>
          <a:p>
            <a:pPr/>
            <a:r>
              <a:t>(ses parents meurent de la peste).</a:t>
            </a:r>
          </a:p>
          <a:p>
            <a:pPr/>
            <a:r>
              <a:t>Il devient instituteur à 13.</a:t>
            </a:r>
          </a:p>
          <a:p>
            <a:pPr/>
            <a:r>
              <a:t>il a appris l’hébreu et l’arabe.</a:t>
            </a:r>
          </a:p>
          <a:p>
            <a:pPr/>
            <a:r>
              <a:t>Il voyage en Turquie et à Jérusalem.</a:t>
            </a:r>
          </a:p>
          <a:p>
            <a:pPr/>
            <a:r>
              <a:t>Il a été professeur au Collège De France.</a:t>
            </a:r>
          </a:p>
          <a:p>
            <a:pPr/>
            <a:r>
              <a:t>Il meurt en 1581.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Avrilly : matériaux de construction"/>
          <p:cNvSpPr txBox="1"/>
          <p:nvPr>
            <p:ph type="title"/>
          </p:nvPr>
        </p:nvSpPr>
        <p:spPr>
          <a:xfrm>
            <a:off x="31551" y="-20638"/>
            <a:ext cx="12941698" cy="1125538"/>
          </a:xfrm>
          <a:prstGeom prst="rect">
            <a:avLst/>
          </a:prstGeom>
        </p:spPr>
        <p:txBody>
          <a:bodyPr/>
          <a:lstStyle>
            <a:lvl1pPr defTabSz="467359">
              <a:defRPr sz="6400"/>
            </a:lvl1pPr>
          </a:lstStyle>
          <a:p>
            <a:pPr/>
            <a:r>
              <a:t>Avrilly : matériaux de construction</a:t>
            </a:r>
          </a:p>
        </p:txBody>
      </p:sp>
      <p:pic>
        <p:nvPicPr>
          <p:cNvPr id="137" name="DSC07507-murBoulards.JPG" descr="DSC07507-murBoulard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96488"/>
            <a:ext cx="13004800" cy="86724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uillaume_Postel.jpg" descr="Guillaume_Poste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050" y="-142903"/>
            <a:ext cx="6934861" cy="9890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Postel-guillaume-timbre.jpg" descr="Postel-guillaume-timbr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01782" y="4927600"/>
            <a:ext cx="2844801" cy="1879600"/>
          </a:xfrm>
          <a:prstGeom prst="rect">
            <a:avLst/>
          </a:prstGeom>
          <a:ln w="12700">
            <a:miter lim="400000"/>
          </a:ln>
        </p:spPr>
      </p:pic>
      <p:sp>
        <p:nvSpPr>
          <p:cNvPr id="465" name="Guillaume POSTEL"/>
          <p:cNvSpPr txBox="1"/>
          <p:nvPr>
            <p:ph type="title"/>
          </p:nvPr>
        </p:nvSpPr>
        <p:spPr>
          <a:xfrm>
            <a:off x="8071693" y="25400"/>
            <a:ext cx="4904979" cy="3425627"/>
          </a:xfrm>
          <a:prstGeom prst="rect">
            <a:avLst/>
          </a:prstGeom>
        </p:spPr>
        <p:txBody>
          <a:bodyPr/>
          <a:lstStyle/>
          <a:p>
            <a:pPr/>
            <a:r>
              <a:t>Guillaume POSTEL</a:t>
            </a:r>
          </a:p>
        </p:txBody>
      </p:sp>
      <p:sp>
        <p:nvSpPr>
          <p:cNvPr id="466" name="Timbre poste 1982"/>
          <p:cNvSpPr txBox="1"/>
          <p:nvPr/>
        </p:nvSpPr>
        <p:spPr>
          <a:xfrm>
            <a:off x="9126522" y="7300570"/>
            <a:ext cx="2795321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Timbre poste 1982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DSC03628-guillaumePostel.JPG" descr="DSC03628-guillaumePoste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64" y="0"/>
            <a:ext cx="6505327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DSC03627-guillaumePostel.JPG" descr="DSC03627-guillaumePoste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69524" y="5597250"/>
            <a:ext cx="8086076" cy="4167680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Guillaume POSTEL"/>
          <p:cNvSpPr txBox="1"/>
          <p:nvPr>
            <p:ph type="title"/>
          </p:nvPr>
        </p:nvSpPr>
        <p:spPr>
          <a:xfrm>
            <a:off x="8071693" y="25400"/>
            <a:ext cx="4904979" cy="3425627"/>
          </a:xfrm>
          <a:prstGeom prst="rect">
            <a:avLst/>
          </a:prstGeom>
        </p:spPr>
        <p:txBody>
          <a:bodyPr/>
          <a:lstStyle/>
          <a:p>
            <a:pPr/>
            <a:r>
              <a:t>Guillaume POSTEL</a:t>
            </a:r>
          </a:p>
        </p:txBody>
      </p:sp>
      <p:sp>
        <p:nvSpPr>
          <p:cNvPr id="471" name="Stèle devant la mairie de Barenton"/>
          <p:cNvSpPr txBox="1"/>
          <p:nvPr/>
        </p:nvSpPr>
        <p:spPr>
          <a:xfrm>
            <a:off x="6960514" y="4404970"/>
            <a:ext cx="510357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Stèle devant la mairie de Barenton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filonsDeDolerite.jpg" descr="filonsDeDolerit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83965" y="0"/>
            <a:ext cx="17339733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DSC03639-boudeMaison.JPG" descr="DSC03639-boudeMais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8234"/>
            <a:ext cx="14680698" cy="97900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DSC03624-murDoleriteMontEglise.JPG" descr="DSC03624-murDoleriteMontEglis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581" y="-33461"/>
            <a:ext cx="14726362" cy="9820522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Webographie"/>
          <p:cNvSpPr txBox="1"/>
          <p:nvPr>
            <p:ph type="title"/>
          </p:nvPr>
        </p:nvSpPr>
        <p:spPr>
          <a:xfrm>
            <a:off x="20885" y="-5706"/>
            <a:ext cx="12963030" cy="2418706"/>
          </a:xfrm>
          <a:prstGeom prst="rect">
            <a:avLst/>
          </a:prstGeom>
        </p:spPr>
        <p:txBody>
          <a:bodyPr/>
          <a:lstStyle>
            <a:lvl1pPr>
              <a:defRPr sz="11700">
                <a:solidFill>
                  <a:srgbClr val="FFFFFF"/>
                </a:solidFill>
              </a:defRPr>
            </a:lvl1pPr>
          </a:lstStyle>
          <a:p>
            <a:pPr/>
            <a:r>
              <a:t>Webographie</a:t>
            </a:r>
          </a:p>
        </p:txBody>
      </p:sp>
      <p:sp>
        <p:nvSpPr>
          <p:cNvPr id="479" name="http://geologie.discip.ac-caen.fr/paleozoi/BarentonDolerite/filonbarenton.html…"/>
          <p:cNvSpPr txBox="1"/>
          <p:nvPr/>
        </p:nvSpPr>
        <p:spPr>
          <a:xfrm>
            <a:off x="510793" y="4424020"/>
            <a:ext cx="11983213" cy="2302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rPr u="sng">
                <a:hlinkClick r:id="rId3" invalidUrl="" action="" tgtFrame="" tooltip="" history="1" highlightClick="0" endSnd="0"/>
              </a:rPr>
              <a:t>http://geologie.discip.ac-caen.fr/paleozoi/BarentonDolerite/filonbarenton.html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u="sng">
                <a:hlinkClick r:id="rId4" invalidUrl="" action="" tgtFrame="" tooltip="" history="1" highlightClick="0" endSnd="0"/>
              </a:rPr>
              <a:t>http://geologie.discip.ac-caen.fr/paleozoi/BarentonDolerite/paysage2.html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u="sng">
                <a:hlinkClick r:id="rId5" invalidUrl="" action="" tgtFrame="" tooltip="" history="1" highlightClick="0" endSnd="0"/>
              </a:rPr>
              <a:t>http://sciences-paysages.blogspot.fr/2014/12/dolerite-domfront-avrilly.html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rPr u="sng">
                <a:hlinkClick r:id="rId6" invalidUrl="" action="" tgtFrame="" tooltip="" history="1" highlightClick="0" endSnd="0"/>
              </a:rPr>
              <a:t>http://sciences-paysages.blogspot.fr/2014/12/voie-romaine-dans-le-passais.html</a:t>
            </a:r>
          </a:p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Un jardin à La Palue (Domfront)"/>
          <p:cNvSpPr txBox="1"/>
          <p:nvPr>
            <p:ph type="title"/>
          </p:nvPr>
        </p:nvSpPr>
        <p:spPr>
          <a:xfrm>
            <a:off x="-27583" y="23117"/>
            <a:ext cx="13004801" cy="1069083"/>
          </a:xfrm>
          <a:prstGeom prst="rect">
            <a:avLst/>
          </a:prstGeom>
        </p:spPr>
        <p:txBody>
          <a:bodyPr/>
          <a:lstStyle>
            <a:lvl1pPr defTabSz="455675">
              <a:defRPr sz="6240"/>
            </a:lvl1pPr>
          </a:lstStyle>
          <a:p>
            <a:pPr/>
            <a:r>
              <a:t>Un jardin à La Palue (Domfront)</a:t>
            </a:r>
          </a:p>
        </p:txBody>
      </p:sp>
      <p:pic>
        <p:nvPicPr>
          <p:cNvPr id="140" name="DSC07513-boulardsOrnementaux.JPG" descr="DSC07513-boulardsOrnementaux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12512"/>
            <a:ext cx="13004800" cy="86724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La voie romaine de Jublains à Vieux…"/>
          <p:cNvSpPr txBox="1"/>
          <p:nvPr>
            <p:ph type="title"/>
          </p:nvPr>
        </p:nvSpPr>
        <p:spPr>
          <a:xfrm>
            <a:off x="5875089" y="329406"/>
            <a:ext cx="6849716" cy="8935691"/>
          </a:xfrm>
          <a:prstGeom prst="rect">
            <a:avLst/>
          </a:prstGeom>
        </p:spPr>
        <p:txBody>
          <a:bodyPr/>
          <a:lstStyle/>
          <a:p>
            <a:pPr defTabSz="525779">
              <a:defRPr sz="7200"/>
            </a:pPr>
            <a:r>
              <a:t>La voie romaine de Jublains à Vieux</a:t>
            </a:r>
          </a:p>
          <a:p>
            <a:pPr defTabSz="525779">
              <a:defRPr sz="7200"/>
            </a:pPr>
            <a:r>
              <a:t>en passant par Avrilly et Domfront</a:t>
            </a:r>
          </a:p>
          <a:p>
            <a:pPr defTabSz="525779">
              <a:defRPr sz="7200"/>
            </a:pPr>
            <a:r>
              <a:t>(2 variantes)</a:t>
            </a:r>
          </a:p>
        </p:txBody>
      </p:sp>
      <p:pic>
        <p:nvPicPr>
          <p:cNvPr id="143" name="jublains-vieux-voieRomaine.jpg" descr="jublains-vieux-voieRomai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230" y="0"/>
            <a:ext cx="555269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Voie…"/>
          <p:cNvSpPr txBox="1"/>
          <p:nvPr>
            <p:ph type="title"/>
          </p:nvPr>
        </p:nvSpPr>
        <p:spPr>
          <a:xfrm>
            <a:off x="7034410" y="88056"/>
            <a:ext cx="5595939" cy="7994502"/>
          </a:xfrm>
          <a:prstGeom prst="rect">
            <a:avLst/>
          </a:prstGeom>
        </p:spPr>
        <p:txBody>
          <a:bodyPr/>
          <a:lstStyle/>
          <a:p>
            <a:pPr defTabSz="455675">
              <a:defRPr sz="6240">
                <a:solidFill>
                  <a:schemeClr val="accent5">
                    <a:lumOff val="-29866"/>
                  </a:schemeClr>
                </a:solidFill>
              </a:defRPr>
            </a:pPr>
            <a:r>
              <a:t>Voie</a:t>
            </a:r>
          </a:p>
          <a:p>
            <a:pPr defTabSz="455675">
              <a:defRPr sz="6240">
                <a:solidFill>
                  <a:schemeClr val="accent5">
                    <a:lumOff val="-29866"/>
                  </a:schemeClr>
                </a:solidFill>
              </a:defRPr>
            </a:pPr>
            <a:r>
              <a:t>romaine</a:t>
            </a:r>
          </a:p>
          <a:p>
            <a:pPr defTabSz="455675">
              <a:defRPr sz="6240"/>
            </a:pPr>
          </a:p>
          <a:p>
            <a:pPr defTabSz="455675">
              <a:defRPr sz="6240"/>
            </a:pPr>
            <a:r>
              <a:t>Limite de commune</a:t>
            </a:r>
          </a:p>
          <a:p>
            <a:pPr defTabSz="455675">
              <a:defRPr sz="6240"/>
            </a:pPr>
          </a:p>
          <a:p>
            <a:pPr defTabSz="455675">
              <a:defRPr sz="6240"/>
            </a:pPr>
            <a:r>
              <a:t>Sentier de randonnée</a:t>
            </a:r>
          </a:p>
        </p:txBody>
      </p:sp>
      <p:pic>
        <p:nvPicPr>
          <p:cNvPr id="146" name="voieRomaineAvrilly2.jpg" descr="voieRomaineAvrilly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145" y="0"/>
            <a:ext cx="658684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