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  <Override PartName="/ppt/media/image52.jpeg" ContentType="image/jpeg"/>
  <Override PartName="/ppt/media/image53.jpeg" ContentType="image/jpeg"/>
  <Override PartName="/ppt/media/image54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</p:sldIdLst>
  <p:sldSz cx="10071100" cy="7556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49262" rtl="0" fontAlgn="auto" latinLnBrk="0" hangingPunct="0">
      <a:lnSpc>
        <a:spcPct val="96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Times New Roman"/>
      </a:defRPr>
    </a:lvl1pPr>
    <a:lvl2pPr marL="0" marR="0" indent="457200" algn="l" defTabSz="449262" rtl="0" fontAlgn="auto" latinLnBrk="0" hangingPunct="0">
      <a:lnSpc>
        <a:spcPct val="96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Times New Roman"/>
      </a:defRPr>
    </a:lvl2pPr>
    <a:lvl3pPr marL="0" marR="0" indent="914400" algn="l" defTabSz="449262" rtl="0" fontAlgn="auto" latinLnBrk="0" hangingPunct="0">
      <a:lnSpc>
        <a:spcPct val="96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Times New Roman"/>
      </a:defRPr>
    </a:lvl3pPr>
    <a:lvl4pPr marL="0" marR="0" indent="1371600" algn="l" defTabSz="449262" rtl="0" fontAlgn="auto" latinLnBrk="0" hangingPunct="0">
      <a:lnSpc>
        <a:spcPct val="96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Times New Roman"/>
      </a:defRPr>
    </a:lvl4pPr>
    <a:lvl5pPr marL="0" marR="0" indent="1828800" algn="l" defTabSz="449262" rtl="0" fontAlgn="auto" latinLnBrk="0" hangingPunct="0">
      <a:lnSpc>
        <a:spcPct val="96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Times New Roman"/>
      </a:defRPr>
    </a:lvl5pPr>
    <a:lvl6pPr marL="0" marR="0" indent="0" algn="l" defTabSz="449262" rtl="0" fontAlgn="auto" latinLnBrk="0" hangingPunct="0">
      <a:lnSpc>
        <a:spcPct val="96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Times New Roman"/>
      </a:defRPr>
    </a:lvl6pPr>
    <a:lvl7pPr marL="0" marR="0" indent="0" algn="l" defTabSz="449262" rtl="0" fontAlgn="auto" latinLnBrk="0" hangingPunct="0">
      <a:lnSpc>
        <a:spcPct val="96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Times New Roman"/>
      </a:defRPr>
    </a:lvl7pPr>
    <a:lvl8pPr marL="0" marR="0" indent="0" algn="l" defTabSz="449262" rtl="0" fontAlgn="auto" latinLnBrk="0" hangingPunct="0">
      <a:lnSpc>
        <a:spcPct val="96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Times New Roman"/>
      </a:defRPr>
    </a:lvl8pPr>
    <a:lvl9pPr marL="0" marR="0" indent="0" algn="l" defTabSz="449262" rtl="0" fontAlgn="auto" latinLnBrk="0" hangingPunct="0">
      <a:lnSpc>
        <a:spcPct val="96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Times New Roman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ECDD"/>
          </a:solidFill>
        </a:fill>
      </a:tcStyle>
    </a:wholeTbl>
    <a:band2H>
      <a:tcTxStyle b="def" i="def"/>
      <a:tcStyle>
        <a:tcBdr/>
        <a:fill>
          <a:solidFill>
            <a:srgbClr val="E6F6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" name="Shape 2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49262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1pPr>
    <a:lvl2pPr indent="228600" defTabSz="449262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2pPr>
    <a:lvl3pPr indent="457200" defTabSz="449262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3pPr>
    <a:lvl4pPr indent="685800" defTabSz="449262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4pPr>
    <a:lvl5pPr indent="914400" defTabSz="449262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5pPr>
    <a:lvl6pPr indent="1143000" defTabSz="449262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6pPr>
    <a:lvl7pPr indent="1371600" defTabSz="449262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7pPr>
    <a:lvl8pPr indent="1600200" defTabSz="449262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8pPr>
    <a:lvl9pPr indent="1828800" defTabSz="449262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e du ti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12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e du titre"/>
          <p:cNvSpPr txBox="1"/>
          <p:nvPr>
            <p:ph type="title"/>
          </p:nvPr>
        </p:nvSpPr>
        <p:spPr>
          <a:xfrm>
            <a:off x="755332" y="2347412"/>
            <a:ext cx="8560436" cy="1619751"/>
          </a:xfrm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20" name="Texte niveau 1…"/>
          <p:cNvSpPr txBox="1"/>
          <p:nvPr>
            <p:ph type="body" sz="quarter" idx="1"/>
          </p:nvPr>
        </p:nvSpPr>
        <p:spPr>
          <a:xfrm>
            <a:off x="1510665" y="4282016"/>
            <a:ext cx="7049770" cy="1931107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spcBef>
                <a:spcPts val="0"/>
              </a:spcBef>
            </a:lvl1pPr>
            <a:lvl2pPr algn="ctr">
              <a:spcBef>
                <a:spcPts val="0"/>
              </a:spcBef>
            </a:lvl2pPr>
            <a:lvl3pPr algn="ctr">
              <a:spcBef>
                <a:spcPts val="0"/>
              </a:spcBef>
            </a:lvl3pPr>
            <a:lvl4pPr algn="ctr">
              <a:spcBef>
                <a:spcPts val="0"/>
              </a:spcBef>
            </a:lvl4pPr>
            <a:lvl5pPr algn="ctr">
              <a:spcBef>
                <a:spcPts val="0"/>
              </a:spcBef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1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e du titre"/>
          <p:cNvSpPr txBox="1"/>
          <p:nvPr>
            <p:ph type="title"/>
          </p:nvPr>
        </p:nvSpPr>
        <p:spPr>
          <a:xfrm>
            <a:off x="503237" y="301625"/>
            <a:ext cx="9007476" cy="1198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/>
            <a:r>
              <a:t>Texte du titre</a:t>
            </a:r>
          </a:p>
        </p:txBody>
      </p:sp>
      <p:sp>
        <p:nvSpPr>
          <p:cNvPr id="3" name="Texte niveau 1…"/>
          <p:cNvSpPr txBox="1"/>
          <p:nvPr>
            <p:ph type="body" idx="1"/>
          </p:nvPr>
        </p:nvSpPr>
        <p:spPr>
          <a:xfrm>
            <a:off x="503555" y="1763183"/>
            <a:ext cx="9063991" cy="57933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" name="Numéro de diapositive"/>
          <p:cNvSpPr txBox="1"/>
          <p:nvPr>
            <p:ph type="sldNum" sz="quarter" idx="2"/>
          </p:nvPr>
        </p:nvSpPr>
        <p:spPr>
          <a:xfrm>
            <a:off x="9321799" y="6886575"/>
            <a:ext cx="190501" cy="195647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r"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14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</p:sldLayoutIdLst>
  <p:transition xmlns:p14="http://schemas.microsoft.com/office/powerpoint/2010/main" spd="med" advClick="1"/>
  <p:txStyles>
    <p:titleStyle>
      <a:lvl1pPr marL="0" marR="0" indent="0" algn="ctr" defTabSz="449262" rtl="0" latinLnBrk="0">
        <a:lnSpc>
          <a:spcPct val="96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ctr" defTabSz="449262" rtl="0" latinLnBrk="0">
        <a:lnSpc>
          <a:spcPct val="96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ctr" defTabSz="449262" rtl="0" latinLnBrk="0">
        <a:lnSpc>
          <a:spcPct val="96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ctr" defTabSz="449262" rtl="0" latinLnBrk="0">
        <a:lnSpc>
          <a:spcPct val="96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ctr" defTabSz="449262" rtl="0" latinLnBrk="0">
        <a:lnSpc>
          <a:spcPct val="96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457200" algn="ctr" defTabSz="449262" rtl="0" latinLnBrk="0">
        <a:lnSpc>
          <a:spcPct val="96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914400" algn="ctr" defTabSz="449262" rtl="0" latinLnBrk="0">
        <a:lnSpc>
          <a:spcPct val="96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1371600" algn="ctr" defTabSz="449262" rtl="0" latinLnBrk="0">
        <a:lnSpc>
          <a:spcPct val="96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1828800" algn="ctr" defTabSz="449262" rtl="0" latinLnBrk="0">
        <a:lnSpc>
          <a:spcPct val="96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342900" marR="0" indent="-342900" algn="l" defTabSz="449262" rtl="0" latinLnBrk="0">
        <a:lnSpc>
          <a:spcPct val="96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342900" marR="0" indent="114300" algn="l" defTabSz="449262" rtl="0" latinLnBrk="0">
        <a:lnSpc>
          <a:spcPct val="96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342900" marR="0" indent="571500" algn="l" defTabSz="449262" rtl="0" latinLnBrk="0">
        <a:lnSpc>
          <a:spcPct val="96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342900" marR="0" indent="1028700" algn="l" defTabSz="449262" rtl="0" latinLnBrk="0">
        <a:lnSpc>
          <a:spcPct val="96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342900" marR="0" indent="1485900" algn="l" defTabSz="449262" rtl="0" latinLnBrk="0">
        <a:lnSpc>
          <a:spcPct val="96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342900" marR="0" indent="1943100" algn="l" defTabSz="449262" rtl="0" latinLnBrk="0">
        <a:lnSpc>
          <a:spcPct val="96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342900" marR="0" indent="2400300" algn="l" defTabSz="449262" rtl="0" latinLnBrk="0">
        <a:lnSpc>
          <a:spcPct val="96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42900" marR="0" indent="2857500" algn="l" defTabSz="449262" rtl="0" latinLnBrk="0">
        <a:lnSpc>
          <a:spcPct val="96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342900" marR="0" indent="3314700" algn="l" defTabSz="449262" rtl="0" latinLnBrk="0">
        <a:lnSpc>
          <a:spcPct val="96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449262" rtl="0" latinLnBrk="0">
        <a:lnSpc>
          <a:spcPct val="96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44500" algn="l"/>
          <a:tab pos="889000" algn="l"/>
          <a:tab pos="1346200" algn="l"/>
          <a:tab pos="1790700" algn="l"/>
          <a:tab pos="2235200" algn="l"/>
          <a:tab pos="2692400" algn="l"/>
          <a:tab pos="3136900" algn="l"/>
          <a:tab pos="3581400" algn="l"/>
          <a:tab pos="4038600" algn="l"/>
          <a:tab pos="4483100" algn="l"/>
          <a:tab pos="4940300" algn="l"/>
          <a:tab pos="5384800" algn="l"/>
          <a:tab pos="5829300" algn="l"/>
          <a:tab pos="6286500" algn="l"/>
          <a:tab pos="6731000" algn="l"/>
          <a:tab pos="7175500" algn="l"/>
          <a:tab pos="7632700" algn="l"/>
          <a:tab pos="8077200" algn="l"/>
          <a:tab pos="8534400" algn="l"/>
          <a:tab pos="8978900" algn="l"/>
        </a:tabLst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1pPr>
      <a:lvl2pPr marL="0" marR="0" indent="457200" algn="r" defTabSz="449262" rtl="0" latinLnBrk="0">
        <a:lnSpc>
          <a:spcPct val="96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44500" algn="l"/>
          <a:tab pos="889000" algn="l"/>
          <a:tab pos="1346200" algn="l"/>
          <a:tab pos="1790700" algn="l"/>
          <a:tab pos="2235200" algn="l"/>
          <a:tab pos="2692400" algn="l"/>
          <a:tab pos="3136900" algn="l"/>
          <a:tab pos="3581400" algn="l"/>
          <a:tab pos="4038600" algn="l"/>
          <a:tab pos="4483100" algn="l"/>
          <a:tab pos="4940300" algn="l"/>
          <a:tab pos="5384800" algn="l"/>
          <a:tab pos="5829300" algn="l"/>
          <a:tab pos="6286500" algn="l"/>
          <a:tab pos="6731000" algn="l"/>
          <a:tab pos="7175500" algn="l"/>
          <a:tab pos="7632700" algn="l"/>
          <a:tab pos="8077200" algn="l"/>
          <a:tab pos="8534400" algn="l"/>
          <a:tab pos="8978900" algn="l"/>
        </a:tabLst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2pPr>
      <a:lvl3pPr marL="0" marR="0" indent="914400" algn="r" defTabSz="449262" rtl="0" latinLnBrk="0">
        <a:lnSpc>
          <a:spcPct val="96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44500" algn="l"/>
          <a:tab pos="889000" algn="l"/>
          <a:tab pos="1346200" algn="l"/>
          <a:tab pos="1790700" algn="l"/>
          <a:tab pos="2235200" algn="l"/>
          <a:tab pos="2692400" algn="l"/>
          <a:tab pos="3136900" algn="l"/>
          <a:tab pos="3581400" algn="l"/>
          <a:tab pos="4038600" algn="l"/>
          <a:tab pos="4483100" algn="l"/>
          <a:tab pos="4940300" algn="l"/>
          <a:tab pos="5384800" algn="l"/>
          <a:tab pos="5829300" algn="l"/>
          <a:tab pos="6286500" algn="l"/>
          <a:tab pos="6731000" algn="l"/>
          <a:tab pos="7175500" algn="l"/>
          <a:tab pos="7632700" algn="l"/>
          <a:tab pos="8077200" algn="l"/>
          <a:tab pos="8534400" algn="l"/>
          <a:tab pos="8978900" algn="l"/>
        </a:tabLst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3pPr>
      <a:lvl4pPr marL="0" marR="0" indent="1371600" algn="r" defTabSz="449262" rtl="0" latinLnBrk="0">
        <a:lnSpc>
          <a:spcPct val="96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44500" algn="l"/>
          <a:tab pos="889000" algn="l"/>
          <a:tab pos="1346200" algn="l"/>
          <a:tab pos="1790700" algn="l"/>
          <a:tab pos="2235200" algn="l"/>
          <a:tab pos="2692400" algn="l"/>
          <a:tab pos="3136900" algn="l"/>
          <a:tab pos="3581400" algn="l"/>
          <a:tab pos="4038600" algn="l"/>
          <a:tab pos="4483100" algn="l"/>
          <a:tab pos="4940300" algn="l"/>
          <a:tab pos="5384800" algn="l"/>
          <a:tab pos="5829300" algn="l"/>
          <a:tab pos="6286500" algn="l"/>
          <a:tab pos="6731000" algn="l"/>
          <a:tab pos="7175500" algn="l"/>
          <a:tab pos="7632700" algn="l"/>
          <a:tab pos="8077200" algn="l"/>
          <a:tab pos="8534400" algn="l"/>
          <a:tab pos="8978900" algn="l"/>
        </a:tabLst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4pPr>
      <a:lvl5pPr marL="0" marR="0" indent="1828800" algn="r" defTabSz="449262" rtl="0" latinLnBrk="0">
        <a:lnSpc>
          <a:spcPct val="96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44500" algn="l"/>
          <a:tab pos="889000" algn="l"/>
          <a:tab pos="1346200" algn="l"/>
          <a:tab pos="1790700" algn="l"/>
          <a:tab pos="2235200" algn="l"/>
          <a:tab pos="2692400" algn="l"/>
          <a:tab pos="3136900" algn="l"/>
          <a:tab pos="3581400" algn="l"/>
          <a:tab pos="4038600" algn="l"/>
          <a:tab pos="4483100" algn="l"/>
          <a:tab pos="4940300" algn="l"/>
          <a:tab pos="5384800" algn="l"/>
          <a:tab pos="5829300" algn="l"/>
          <a:tab pos="6286500" algn="l"/>
          <a:tab pos="6731000" algn="l"/>
          <a:tab pos="7175500" algn="l"/>
          <a:tab pos="7632700" algn="l"/>
          <a:tab pos="8077200" algn="l"/>
          <a:tab pos="8534400" algn="l"/>
          <a:tab pos="8978900" algn="l"/>
        </a:tabLst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5pPr>
      <a:lvl6pPr marL="0" marR="0" indent="0" algn="r" defTabSz="449262" rtl="0" latinLnBrk="0">
        <a:lnSpc>
          <a:spcPct val="96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44500" algn="l"/>
          <a:tab pos="889000" algn="l"/>
          <a:tab pos="1346200" algn="l"/>
          <a:tab pos="1790700" algn="l"/>
          <a:tab pos="2235200" algn="l"/>
          <a:tab pos="2692400" algn="l"/>
          <a:tab pos="3136900" algn="l"/>
          <a:tab pos="3581400" algn="l"/>
          <a:tab pos="4038600" algn="l"/>
          <a:tab pos="4483100" algn="l"/>
          <a:tab pos="4940300" algn="l"/>
          <a:tab pos="5384800" algn="l"/>
          <a:tab pos="5829300" algn="l"/>
          <a:tab pos="6286500" algn="l"/>
          <a:tab pos="6731000" algn="l"/>
          <a:tab pos="7175500" algn="l"/>
          <a:tab pos="7632700" algn="l"/>
          <a:tab pos="8077200" algn="l"/>
          <a:tab pos="8534400" algn="l"/>
          <a:tab pos="8978900" algn="l"/>
        </a:tabLst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6pPr>
      <a:lvl7pPr marL="0" marR="0" indent="0" algn="r" defTabSz="449262" rtl="0" latinLnBrk="0">
        <a:lnSpc>
          <a:spcPct val="96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44500" algn="l"/>
          <a:tab pos="889000" algn="l"/>
          <a:tab pos="1346200" algn="l"/>
          <a:tab pos="1790700" algn="l"/>
          <a:tab pos="2235200" algn="l"/>
          <a:tab pos="2692400" algn="l"/>
          <a:tab pos="3136900" algn="l"/>
          <a:tab pos="3581400" algn="l"/>
          <a:tab pos="4038600" algn="l"/>
          <a:tab pos="4483100" algn="l"/>
          <a:tab pos="4940300" algn="l"/>
          <a:tab pos="5384800" algn="l"/>
          <a:tab pos="5829300" algn="l"/>
          <a:tab pos="6286500" algn="l"/>
          <a:tab pos="6731000" algn="l"/>
          <a:tab pos="7175500" algn="l"/>
          <a:tab pos="7632700" algn="l"/>
          <a:tab pos="8077200" algn="l"/>
          <a:tab pos="8534400" algn="l"/>
          <a:tab pos="8978900" algn="l"/>
        </a:tabLst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7pPr>
      <a:lvl8pPr marL="0" marR="0" indent="0" algn="r" defTabSz="449262" rtl="0" latinLnBrk="0">
        <a:lnSpc>
          <a:spcPct val="96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44500" algn="l"/>
          <a:tab pos="889000" algn="l"/>
          <a:tab pos="1346200" algn="l"/>
          <a:tab pos="1790700" algn="l"/>
          <a:tab pos="2235200" algn="l"/>
          <a:tab pos="2692400" algn="l"/>
          <a:tab pos="3136900" algn="l"/>
          <a:tab pos="3581400" algn="l"/>
          <a:tab pos="4038600" algn="l"/>
          <a:tab pos="4483100" algn="l"/>
          <a:tab pos="4940300" algn="l"/>
          <a:tab pos="5384800" algn="l"/>
          <a:tab pos="5829300" algn="l"/>
          <a:tab pos="6286500" algn="l"/>
          <a:tab pos="6731000" algn="l"/>
          <a:tab pos="7175500" algn="l"/>
          <a:tab pos="7632700" algn="l"/>
          <a:tab pos="8077200" algn="l"/>
          <a:tab pos="8534400" algn="l"/>
          <a:tab pos="8978900" algn="l"/>
        </a:tabLst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8pPr>
      <a:lvl9pPr marL="0" marR="0" indent="0" algn="r" defTabSz="449262" rtl="0" latinLnBrk="0">
        <a:lnSpc>
          <a:spcPct val="96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44500" algn="l"/>
          <a:tab pos="889000" algn="l"/>
          <a:tab pos="1346200" algn="l"/>
          <a:tab pos="1790700" algn="l"/>
          <a:tab pos="2235200" algn="l"/>
          <a:tab pos="2692400" algn="l"/>
          <a:tab pos="3136900" algn="l"/>
          <a:tab pos="3581400" algn="l"/>
          <a:tab pos="4038600" algn="l"/>
          <a:tab pos="4483100" algn="l"/>
          <a:tab pos="4940300" algn="l"/>
          <a:tab pos="5384800" algn="l"/>
          <a:tab pos="5829300" algn="l"/>
          <a:tab pos="6286500" algn="l"/>
          <a:tab pos="6731000" algn="l"/>
          <a:tab pos="7175500" algn="l"/>
          <a:tab pos="7632700" algn="l"/>
          <a:tab pos="8077200" algn="l"/>
          <a:tab pos="8534400" algn="l"/>
          <a:tab pos="8978900" algn="l"/>
        </a:tabLst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Relationship Id="rId3" Type="http://schemas.openxmlformats.org/officeDocument/2006/relationships/hyperlink" Target="https://jolishare.com/3kCpXIME8D" TargetMode="External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e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e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e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e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e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e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e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jpe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eg"/><Relationship Id="rId3" Type="http://schemas.openxmlformats.org/officeDocument/2006/relationships/image" Target="../media/image30.jpeg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eg"/><Relationship Id="rId3" Type="http://schemas.openxmlformats.org/officeDocument/2006/relationships/image" Target="../media/image33.jpeg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jpeg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eg"/><Relationship Id="rId3" Type="http://schemas.openxmlformats.org/officeDocument/2006/relationships/hyperlink" Target="https://www.youtube.com/watch?v=YHjf9Cpm_-A" TargetMode="External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jpeg"/></Relationships>
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jpeg"/></Relationships>
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geoportail.fr/url/7FFixT" TargetMode="External"/></Relationships>
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
</file>

<file path=ppt/slides/_rels/slide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5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
</file>

<file path=ppt/slides/_rels/slide5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
</file>

<file path=ppt/slides/_rels/slide5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
</file>

<file path=ppt/slides/_rels/slide5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Relationship Id="rId3" Type="http://schemas.openxmlformats.org/officeDocument/2006/relationships/image" Target="../media/image46.jpeg"/></Relationships>

</file>

<file path=ppt/slides/_rels/slide5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Relationship Id="rId3" Type="http://schemas.openxmlformats.org/officeDocument/2006/relationships/image" Target="../media/image48.jpeg"/><Relationship Id="rId4" Type="http://schemas.openxmlformats.org/officeDocument/2006/relationships/image" Target="../media/image49.jpeg"/></Relationships>

</file>

<file path=ppt/slides/_rels/slide5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
</file>

<file path=ppt/slides/_rels/slide5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
</file>

<file path=ppt/slides/_rels/slide5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
</file>

<file path=ppt/slides/_rels/slide5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/Relationships>

</file>

<file path=ppt/slides/_rels/slide5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
</file>

<file path=ppt/slides/_rels/slide6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Relationship Id="rId4" Type="http://schemas.openxmlformats.org/officeDocument/2006/relationships/hyperlink" Target="http://geoportail.fr/url/7FFijr" TargetMode="External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Relationship Id="rId3" Type="http://schemas.openxmlformats.org/officeDocument/2006/relationships/hyperlink" Target="http://www.etab.ac-caen.fr/discip/geologie/paleozoi/BarentonDolerite/paysage.html" TargetMode="Externa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3188" y="0"/>
            <a:ext cx="10621963" cy="7551738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La crête armoricaine qui va de Pré-en-Pail à Mortain"/>
          <p:cNvSpPr txBox="1"/>
          <p:nvPr/>
        </p:nvSpPr>
        <p:spPr>
          <a:xfrm>
            <a:off x="179387" y="286587"/>
            <a:ext cx="7199313" cy="1227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4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La crête armoricaine qui</a:t>
            </a:r>
            <a:br/>
            <a:r>
              <a:t>va de Pré-en-Pail à Mortain</a:t>
            </a:r>
          </a:p>
        </p:txBody>
      </p:sp>
      <p:sp>
        <p:nvSpPr>
          <p:cNvPr id="32" name="Domfront"/>
          <p:cNvSpPr txBox="1"/>
          <p:nvPr/>
        </p:nvSpPr>
        <p:spPr>
          <a:xfrm>
            <a:off x="4459287" y="3425825"/>
            <a:ext cx="1120776" cy="34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Domfront</a:t>
            </a:r>
          </a:p>
        </p:txBody>
      </p:sp>
      <p:sp>
        <p:nvSpPr>
          <p:cNvPr id="33" name="Mortain"/>
          <p:cNvSpPr txBox="1"/>
          <p:nvPr/>
        </p:nvSpPr>
        <p:spPr>
          <a:xfrm>
            <a:off x="2700337" y="3419475"/>
            <a:ext cx="864961" cy="34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>
            <a:lvl1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Mortain</a:t>
            </a:r>
          </a:p>
        </p:txBody>
      </p:sp>
      <p:sp>
        <p:nvSpPr>
          <p:cNvPr id="34" name="Ligne"/>
          <p:cNvSpPr/>
          <p:nvPr/>
        </p:nvSpPr>
        <p:spPr>
          <a:xfrm flipV="1">
            <a:off x="3600449" y="3178175"/>
            <a:ext cx="360364" cy="484188"/>
          </a:xfrm>
          <a:prstGeom prst="line">
            <a:avLst/>
          </a:prstGeom>
          <a:ln w="936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35" name="Bagnoles-de-l'Orne"/>
          <p:cNvSpPr txBox="1"/>
          <p:nvPr/>
        </p:nvSpPr>
        <p:spPr>
          <a:xfrm>
            <a:off x="7396162" y="3246437"/>
            <a:ext cx="2065111" cy="34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>
            <a:lvl1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Bagnoles-de-l'Orne</a:t>
            </a:r>
          </a:p>
        </p:txBody>
      </p:sp>
      <p:sp>
        <p:nvSpPr>
          <p:cNvPr id="36" name="Ligne"/>
          <p:cNvSpPr/>
          <p:nvPr/>
        </p:nvSpPr>
        <p:spPr>
          <a:xfrm flipH="1">
            <a:off x="7210424" y="3600449"/>
            <a:ext cx="303214" cy="360364"/>
          </a:xfrm>
          <a:prstGeom prst="line">
            <a:avLst/>
          </a:prstGeom>
          <a:ln w="936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37" name="Pré-…"/>
          <p:cNvSpPr txBox="1"/>
          <p:nvPr/>
        </p:nvSpPr>
        <p:spPr>
          <a:xfrm>
            <a:off x="9180512" y="4859337"/>
            <a:ext cx="814285" cy="605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/>
          <a:p>
            <a: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t>Pré-</a:t>
            </a:r>
          </a:p>
          <a:p>
            <a: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t>en-Pail</a:t>
            </a:r>
          </a:p>
        </p:txBody>
      </p:sp>
      <p:sp>
        <p:nvSpPr>
          <p:cNvPr id="38" name="Ligne"/>
          <p:cNvSpPr/>
          <p:nvPr/>
        </p:nvSpPr>
        <p:spPr>
          <a:xfrm flipH="1">
            <a:off x="8578850" y="5040312"/>
            <a:ext cx="663576" cy="1588"/>
          </a:xfrm>
          <a:prstGeom prst="line">
            <a:avLst/>
          </a:prstGeom>
          <a:ln w="936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39" name="1) Description…"/>
          <p:cNvSpPr txBox="1"/>
          <p:nvPr/>
        </p:nvSpPr>
        <p:spPr>
          <a:xfrm>
            <a:off x="539750" y="4319587"/>
            <a:ext cx="5400675" cy="2437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/>
          <a:p>
            <a: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1) Description</a:t>
            </a:r>
          </a:p>
          <a:p>
            <a: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	11 : Relief et hydrographie</a:t>
            </a:r>
          </a:p>
          <a:p>
            <a: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	12 : Structure géologique</a:t>
            </a:r>
          </a:p>
          <a:p>
            <a: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2) Formation</a:t>
            </a:r>
          </a:p>
          <a:p>
            <a: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Suivi de « Sortie Domfront »</a:t>
            </a:r>
          </a:p>
        </p:txBody>
      </p:sp>
      <p:pic>
        <p:nvPicPr>
          <p:cNvPr id="40" name="geoportailLogo.png" descr="geoportail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01905" y="6845300"/>
            <a:ext cx="571501" cy="546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71450" y="-179388"/>
            <a:ext cx="10312400" cy="7734301"/>
          </a:xfrm>
          <a:prstGeom prst="rect">
            <a:avLst/>
          </a:prstGeom>
          <a:ln w="12700">
            <a:miter lim="400000"/>
          </a:ln>
        </p:spPr>
      </p:pic>
      <p:sp>
        <p:nvSpPr>
          <p:cNvPr id="89" name="Dolérite"/>
          <p:cNvSpPr txBox="1"/>
          <p:nvPr/>
        </p:nvSpPr>
        <p:spPr>
          <a:xfrm>
            <a:off x="4679950" y="141696"/>
            <a:ext cx="3419475" cy="616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4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Dolérite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11 : relief et hydrographie"/>
          <p:cNvSpPr txBox="1"/>
          <p:nvPr/>
        </p:nvSpPr>
        <p:spPr>
          <a:xfrm>
            <a:off x="539750" y="97246"/>
            <a:ext cx="8999538" cy="616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4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11 : relief et hydrographie</a:t>
            </a:r>
          </a:p>
        </p:txBody>
      </p:sp>
      <p:pic>
        <p:nvPicPr>
          <p:cNvPr id="92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750" y="801687"/>
            <a:ext cx="10079038" cy="59801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750" y="801687"/>
            <a:ext cx="10079038" cy="5980113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11 : relief et hydrographie"/>
          <p:cNvSpPr txBox="1"/>
          <p:nvPr/>
        </p:nvSpPr>
        <p:spPr>
          <a:xfrm>
            <a:off x="539750" y="97246"/>
            <a:ext cx="8999538" cy="616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4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11 : relief et hydrographie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Les rivières préfèrent les schistes :…"/>
          <p:cNvSpPr txBox="1"/>
          <p:nvPr/>
        </p:nvSpPr>
        <p:spPr>
          <a:xfrm>
            <a:off x="1991712" y="6804025"/>
            <a:ext cx="6043226" cy="7513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/>
          <a:p>
            <a:pPr algn="ctr"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Les rivières préfèrent les schistes :</a:t>
            </a:r>
          </a:p>
          <a:p>
            <a:pPr algn="ctr"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ruisseau du Fief-aux-Bœufs, r. de la Prise-Pontin, r. de la Mousse</a:t>
            </a:r>
          </a:p>
          <a:p>
            <a:pPr algn="ctr"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sur les schistes du Pissot et schistes du Pont-de-Caen) </a:t>
            </a:r>
          </a:p>
        </p:txBody>
      </p:sp>
      <p:pic>
        <p:nvPicPr>
          <p:cNvPr id="98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763" y="1587"/>
            <a:ext cx="10079038" cy="6861176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Andaine2"/>
          <p:cNvSpPr txBox="1"/>
          <p:nvPr/>
        </p:nvSpPr>
        <p:spPr>
          <a:xfrm>
            <a:off x="8932862" y="7019925"/>
            <a:ext cx="1068782" cy="34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>
            <a:lvl1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u="sng">
                <a:solidFill>
                  <a:srgbClr val="CCCCFF"/>
                </a:solidFill>
                <a:uFill>
                  <a:solidFill>
                    <a:srgbClr val="CCCCFF"/>
                  </a:solidFill>
                </a:uFill>
                <a:latin typeface="Arial"/>
                <a:ea typeface="Arial"/>
                <a:cs typeface="Arial"/>
                <a:sym typeface="Arial"/>
                <a:hlinkClick r:id="rId3" invalidUrl="" action="" tgtFrame="" tooltip="" history="1" highlightClick="0" endSnd="0"/>
              </a:defRPr>
            </a:lvl1pPr>
          </a:lstStyle>
          <a:p>
            <a:pPr>
              <a:defRPr u="none">
                <a:uFillTx/>
              </a:defRPr>
            </a:pPr>
            <a:r>
              <a:rPr u="sng">
                <a:uFill>
                  <a:solidFill>
                    <a:srgbClr val="CCCCFF"/>
                  </a:solidFill>
                </a:uFill>
                <a:hlinkClick r:id="rId3" invalidUrl="" action="" tgtFrame="" tooltip="" history="1" highlightClick="0" endSnd="0"/>
              </a:rPr>
              <a:t>Andaine2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Franchissements de la crête"/>
          <p:cNvSpPr txBox="1"/>
          <p:nvPr>
            <p:ph type="ctrTitle"/>
          </p:nvPr>
        </p:nvSpPr>
        <p:spPr>
          <a:xfrm>
            <a:off x="473075" y="92075"/>
            <a:ext cx="9066213" cy="1166813"/>
          </a:xfrm>
          <a:prstGeom prst="rect">
            <a:avLst/>
          </a:prstGeom>
        </p:spPr>
        <p:txBody>
          <a:bodyPr/>
          <a:lstStyle>
            <a:lvl1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</a:lvl1pPr>
          </a:lstStyle>
          <a:p>
            <a:pPr/>
            <a:r>
              <a:t>Franchissements de la crête</a:t>
            </a:r>
          </a:p>
        </p:txBody>
      </p:sp>
      <p:sp>
        <p:nvSpPr>
          <p:cNvPr id="102" name="Entre Pré-en-Pail et Mortain, le réseau hydrographique franchit la crête à 9 endroits.…"/>
          <p:cNvSpPr txBox="1"/>
          <p:nvPr/>
        </p:nvSpPr>
        <p:spPr>
          <a:xfrm>
            <a:off x="179387" y="6300787"/>
            <a:ext cx="9720263" cy="971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/>
          <a:p>
            <a:pPr algn="ctr"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  <a:tab pos="9410700" algn="l"/>
              </a:tabLst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Entre Pré-en-Pail et Mortain, le réseau hydrographique franchit la crête à 9 endroits.</a:t>
            </a:r>
          </a:p>
          <a:p>
            <a:pPr algn="ctr"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  <a:tab pos="9410700" algn="l"/>
              </a:tabLst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Les rivières concernées sont : 1) le Tilleul en forêt de Monnaie, 2) La Gourbe dans les gorges de Villiers et la Maure dans de la vallée de la Cour, 3) la Vée à Bagnoles-de-l'Orne, 4) Affluent du ruisseau de Gérard, 5) la Varenne à Domfront,  6) la Sonce à la Fosse Arthour, 7) la Meude, 8) La Cance à Mortain.</a:t>
            </a:r>
          </a:p>
        </p:txBody>
      </p:sp>
      <p:pic>
        <p:nvPicPr>
          <p:cNvPr id="103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750" y="1419225"/>
            <a:ext cx="10079038" cy="47450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1 – Cluse du Tilleul entre la forêt de la Motte et la forêt de Monnaie"/>
          <p:cNvSpPr txBox="1"/>
          <p:nvPr>
            <p:ph type="ctrTitle"/>
          </p:nvPr>
        </p:nvSpPr>
        <p:spPr>
          <a:xfrm>
            <a:off x="0" y="0"/>
            <a:ext cx="10080625" cy="1541463"/>
          </a:xfrm>
          <a:prstGeom prst="rect">
            <a:avLst/>
          </a:prstGeom>
        </p:spPr>
        <p:txBody>
          <a:bodyPr/>
          <a:lstStyle/>
          <a:p>
            <a: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  <a:tab pos="9410700" algn="l"/>
              </a:tabLst>
              <a:defRPr sz="3600"/>
            </a:pPr>
            <a:r>
              <a:t>1 – Cluse du Tilleul</a:t>
            </a:r>
            <a:br/>
            <a:r>
              <a:t>entre la forêt de la Motte et la forêt de Monnaie</a:t>
            </a:r>
          </a:p>
        </p:txBody>
      </p:sp>
      <p:pic>
        <p:nvPicPr>
          <p:cNvPr id="106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538287"/>
            <a:ext cx="10079038" cy="60213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2- Cluses de la Gourbe et de la Maure"/>
          <p:cNvSpPr txBox="1"/>
          <p:nvPr>
            <p:ph type="ctrTitle"/>
          </p:nvPr>
        </p:nvSpPr>
        <p:spPr>
          <a:xfrm>
            <a:off x="500062" y="119062"/>
            <a:ext cx="9039226" cy="1139826"/>
          </a:xfrm>
          <a:prstGeom prst="rect">
            <a:avLst/>
          </a:prstGeom>
        </p:spPr>
        <p:txBody>
          <a:bodyPr/>
          <a:lstStyle>
            <a:lvl1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4000"/>
            </a:lvl1pPr>
          </a:lstStyle>
          <a:p>
            <a:pPr/>
            <a:r>
              <a:t>2- Cluses de la Gourbe et de la Maure</a:t>
            </a:r>
          </a:p>
        </p:txBody>
      </p:sp>
      <p:pic>
        <p:nvPicPr>
          <p:cNvPr id="109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750" y="1336675"/>
            <a:ext cx="10079038" cy="62071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175" y="11112"/>
            <a:ext cx="10075863" cy="7559676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2 – Cluse de la Gourbe dans les gorges de Villiers"/>
          <p:cNvSpPr txBox="1"/>
          <p:nvPr/>
        </p:nvSpPr>
        <p:spPr>
          <a:xfrm>
            <a:off x="539750" y="-9141"/>
            <a:ext cx="9045575" cy="1031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2 – Cluse de la Gourbe dans les gorges de Villiers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3 – Cluse de la Vée à Bagnoles-de-l'Orne"/>
          <p:cNvSpPr txBox="1"/>
          <p:nvPr>
            <p:ph type="ctrTitle"/>
          </p:nvPr>
        </p:nvSpPr>
        <p:spPr>
          <a:xfrm>
            <a:off x="0" y="0"/>
            <a:ext cx="10080625" cy="720725"/>
          </a:xfrm>
          <a:prstGeom prst="rect">
            <a:avLst/>
          </a:prstGeom>
        </p:spPr>
        <p:txBody>
          <a:bodyPr/>
          <a:lstStyle>
            <a:lvl1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  <a:tab pos="9410700" algn="l"/>
              </a:tabLst>
              <a:defRPr sz="4000"/>
            </a:lvl1pPr>
          </a:lstStyle>
          <a:p>
            <a:pPr/>
            <a:r>
              <a:t>3 – Cluse de la Vée à Bagnoles-de-l'Orne</a:t>
            </a:r>
          </a:p>
        </p:txBody>
      </p:sp>
      <p:pic>
        <p:nvPicPr>
          <p:cNvPr id="115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750" y="809625"/>
            <a:ext cx="10079038" cy="6756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4 – Cluse entre Perrou et Domfront 5 – Cluse de la Varenne à Domfront"/>
          <p:cNvSpPr txBox="1"/>
          <p:nvPr>
            <p:ph type="ctrTitle"/>
          </p:nvPr>
        </p:nvSpPr>
        <p:spPr>
          <a:xfrm>
            <a:off x="539750" y="71437"/>
            <a:ext cx="9002713" cy="1485901"/>
          </a:xfrm>
          <a:prstGeom prst="rect">
            <a:avLst/>
          </a:prstGeom>
        </p:spPr>
        <p:txBody>
          <a:bodyPr/>
          <a:lstStyle/>
          <a:p>
            <a: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4000"/>
            </a:pPr>
            <a:r>
              <a:t>4 – Cluse entre Perrou et Domfront</a:t>
            </a:r>
            <a:br/>
            <a:r>
              <a:t>5 – Cluse de la Varenne à Domfront</a:t>
            </a:r>
          </a:p>
        </p:txBody>
      </p:sp>
      <p:pic>
        <p:nvPicPr>
          <p:cNvPr id="118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747837"/>
            <a:ext cx="10079038" cy="58118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1) Description…"/>
          <p:cNvSpPr txBox="1"/>
          <p:nvPr/>
        </p:nvSpPr>
        <p:spPr>
          <a:xfrm>
            <a:off x="2700337" y="3402012"/>
            <a:ext cx="4691816" cy="875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/>
          <a:p>
            <a: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1) Description</a:t>
            </a:r>
          </a:p>
          <a:p>
            <a: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	</a:t>
            </a:r>
            <a:r>
              <a:rPr>
                <a:solidFill>
                  <a:srgbClr val="B80047"/>
                </a:solidFill>
              </a:rPr>
              <a:t>11 : Relief et hydrographie</a:t>
            </a:r>
          </a:p>
        </p:txBody>
      </p:sp>
      <p:sp>
        <p:nvSpPr>
          <p:cNvPr id="43" name="La crête armoricaine qui va…"/>
          <p:cNvSpPr txBox="1"/>
          <p:nvPr/>
        </p:nvSpPr>
        <p:spPr>
          <a:xfrm>
            <a:off x="0" y="323413"/>
            <a:ext cx="10080625" cy="11041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  <a:tab pos="9410700" algn="l"/>
              </a:tabLst>
              <a:defRPr sz="4000">
                <a:latin typeface="Arial"/>
                <a:ea typeface="Arial"/>
                <a:cs typeface="Arial"/>
                <a:sym typeface="Arial"/>
              </a:defRPr>
            </a:pPr>
            <a:r>
              <a:t>La crête armoricaine qui va</a:t>
            </a:r>
          </a:p>
          <a:p>
            <a:pPr algn="ctr"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  <a:tab pos="9410700" algn="l"/>
              </a:tabLst>
              <a:defRPr sz="4000">
                <a:latin typeface="Arial"/>
                <a:ea typeface="Arial"/>
                <a:cs typeface="Arial"/>
                <a:sym typeface="Arial"/>
              </a:defRPr>
            </a:pPr>
            <a:r>
              <a:t>De Pré-en-Pail à Mortain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6 – Cluse de la Sonce à la Fosse-Arthour"/>
          <p:cNvSpPr txBox="1"/>
          <p:nvPr>
            <p:ph type="ctrTitle"/>
          </p:nvPr>
        </p:nvSpPr>
        <p:spPr>
          <a:xfrm>
            <a:off x="539750" y="58737"/>
            <a:ext cx="8999538" cy="661988"/>
          </a:xfrm>
          <a:prstGeom prst="rect">
            <a:avLst/>
          </a:prstGeom>
        </p:spPr>
        <p:txBody>
          <a:bodyPr/>
          <a:lstStyle>
            <a:lvl1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3600"/>
            </a:lvl1pPr>
          </a:lstStyle>
          <a:p>
            <a:pPr/>
            <a:r>
              <a:t>6 – Cluse de la Sonce à la Fosse-Arthour</a:t>
            </a:r>
          </a:p>
        </p:txBody>
      </p:sp>
      <p:pic>
        <p:nvPicPr>
          <p:cNvPr id="121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750" y="779462"/>
            <a:ext cx="10079038" cy="68151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7 et 8 – Cluses de la Meude et de la Cance"/>
          <p:cNvSpPr txBox="1"/>
          <p:nvPr>
            <p:ph type="ctrTitle"/>
          </p:nvPr>
        </p:nvSpPr>
        <p:spPr>
          <a:xfrm>
            <a:off x="503237" y="346075"/>
            <a:ext cx="9037638" cy="1139825"/>
          </a:xfrm>
          <a:prstGeom prst="rect">
            <a:avLst/>
          </a:prstGeom>
        </p:spPr>
        <p:txBody>
          <a:bodyPr/>
          <a:lstStyle>
            <a:lvl1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3600"/>
            </a:lvl1pPr>
          </a:lstStyle>
          <a:p>
            <a:pPr/>
            <a:r>
              <a:t>7 et 8 – Cluses de la Meude et de la Cance</a:t>
            </a:r>
          </a:p>
        </p:txBody>
      </p:sp>
      <p:pic>
        <p:nvPicPr>
          <p:cNvPr id="124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750" y="1685925"/>
            <a:ext cx="10079038" cy="5867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1) Description…"/>
          <p:cNvSpPr txBox="1"/>
          <p:nvPr/>
        </p:nvSpPr>
        <p:spPr>
          <a:xfrm>
            <a:off x="2874962" y="3959225"/>
            <a:ext cx="4790613" cy="1265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/>
          <a:p>
            <a: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1) Description</a:t>
            </a:r>
          </a:p>
          <a:p>
            <a: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	11 : Relief et hydrographie</a:t>
            </a:r>
          </a:p>
          <a:p>
            <a: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	</a:t>
            </a:r>
            <a:r>
              <a:rPr>
                <a:solidFill>
                  <a:srgbClr val="B80047"/>
                </a:solidFill>
              </a:rPr>
              <a:t>12 : Structure géologique</a:t>
            </a:r>
          </a:p>
        </p:txBody>
      </p:sp>
      <p:sp>
        <p:nvSpPr>
          <p:cNvPr id="127" name="La crête armoricaine qui va…"/>
          <p:cNvSpPr txBox="1"/>
          <p:nvPr/>
        </p:nvSpPr>
        <p:spPr>
          <a:xfrm>
            <a:off x="0" y="323413"/>
            <a:ext cx="10080625" cy="11041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  <a:tab pos="9410700" algn="l"/>
              </a:tabLst>
              <a:defRPr sz="4000">
                <a:latin typeface="Arial"/>
                <a:ea typeface="Arial"/>
                <a:cs typeface="Arial"/>
                <a:sym typeface="Arial"/>
              </a:defRPr>
            </a:pPr>
            <a:r>
              <a:t>La crête armoricaine qui va</a:t>
            </a:r>
          </a:p>
          <a:p>
            <a:pPr algn="ctr"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  <a:tab pos="9410700" algn="l"/>
              </a:tabLst>
              <a:defRPr sz="4000">
                <a:latin typeface="Arial"/>
                <a:ea typeface="Arial"/>
                <a:cs typeface="Arial"/>
                <a:sym typeface="Arial"/>
              </a:defRPr>
            </a:pPr>
            <a:r>
              <a:t>De Pré-en-Pail à Mortain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3 – Cluse de la Vée à Bagnoles-de-l'Orne"/>
          <p:cNvSpPr txBox="1"/>
          <p:nvPr>
            <p:ph type="ctrTitle"/>
          </p:nvPr>
        </p:nvSpPr>
        <p:spPr>
          <a:xfrm>
            <a:off x="0" y="179387"/>
            <a:ext cx="10080625" cy="1393826"/>
          </a:xfrm>
          <a:prstGeom prst="rect">
            <a:avLst/>
          </a:prstGeom>
        </p:spPr>
        <p:txBody>
          <a:bodyPr/>
          <a:lstStyle>
            <a:lvl1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  <a:tab pos="9410700" algn="l"/>
              </a:tabLst>
              <a:defRPr sz="4000"/>
            </a:lvl1pPr>
          </a:lstStyle>
          <a:p>
            <a:pPr/>
            <a:r>
              <a:t>3 – Cluse de la Vée à Bagnoles-de-l'Orne</a:t>
            </a:r>
          </a:p>
        </p:txBody>
      </p:sp>
      <p:pic>
        <p:nvPicPr>
          <p:cNvPr id="130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800225"/>
            <a:ext cx="10079038" cy="50387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750" y="11112"/>
            <a:ext cx="10079038" cy="7559676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5-Cluse de la Varenne à Domfront"/>
          <p:cNvSpPr txBox="1"/>
          <p:nvPr/>
        </p:nvSpPr>
        <p:spPr>
          <a:xfrm>
            <a:off x="3240087" y="161516"/>
            <a:ext cx="9064626" cy="1031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3600">
                <a:latin typeface="Arial"/>
                <a:ea typeface="Arial"/>
                <a:cs typeface="Arial"/>
                <a:sym typeface="Arial"/>
              </a:defRPr>
            </a:pPr>
            <a:r>
              <a:t>5-Cluse de la Varenne</a:t>
            </a:r>
            <a:br/>
            <a:r>
              <a:t>à Domfront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5 – Cluse de la Varenne à Domfront"/>
          <p:cNvSpPr txBox="1"/>
          <p:nvPr>
            <p:ph type="ctrTitle"/>
          </p:nvPr>
        </p:nvSpPr>
        <p:spPr>
          <a:xfrm>
            <a:off x="0" y="179387"/>
            <a:ext cx="10080625" cy="1393826"/>
          </a:xfrm>
          <a:prstGeom prst="rect">
            <a:avLst/>
          </a:prstGeom>
        </p:spPr>
        <p:txBody>
          <a:bodyPr/>
          <a:lstStyle>
            <a:lvl1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  <a:tab pos="9410700" algn="l"/>
              </a:tabLst>
            </a:lvl1pPr>
          </a:lstStyle>
          <a:p>
            <a:pPr/>
            <a:r>
              <a:t>5 – Cluse de la Varenne à Domfront</a:t>
            </a:r>
          </a:p>
        </p:txBody>
      </p:sp>
      <p:pic>
        <p:nvPicPr>
          <p:cNvPr id="136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619250"/>
            <a:ext cx="10079038" cy="58864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5 - Cluse de la Varenne"/>
          <p:cNvSpPr txBox="1"/>
          <p:nvPr>
            <p:ph type="ctrTitle"/>
          </p:nvPr>
        </p:nvSpPr>
        <p:spPr>
          <a:xfrm>
            <a:off x="468312" y="0"/>
            <a:ext cx="9070976" cy="1079500"/>
          </a:xfrm>
          <a:prstGeom prst="rect">
            <a:avLst/>
          </a:prstGeom>
        </p:spPr>
        <p:txBody>
          <a:bodyPr/>
          <a:lstStyle>
            <a:lvl1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</a:lvl1pPr>
          </a:lstStyle>
          <a:p>
            <a:pPr/>
            <a:r>
              <a:t>5 - Cluse de la Varenne</a:t>
            </a:r>
          </a:p>
        </p:txBody>
      </p:sp>
      <p:pic>
        <p:nvPicPr>
          <p:cNvPr id="139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079500"/>
            <a:ext cx="10110788" cy="6473825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Extrait de La Normandie Illustrée, 1852"/>
          <p:cNvSpPr txBox="1"/>
          <p:nvPr/>
        </p:nvSpPr>
        <p:spPr>
          <a:xfrm>
            <a:off x="360362" y="1439862"/>
            <a:ext cx="4130771" cy="34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>
            <a:lvl1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Extrait de La Normandie Illustrée, 1852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5 – Cluse de la Varenne"/>
          <p:cNvSpPr txBox="1"/>
          <p:nvPr>
            <p:ph type="ctrTitle"/>
          </p:nvPr>
        </p:nvSpPr>
        <p:spPr>
          <a:xfrm>
            <a:off x="503237" y="107950"/>
            <a:ext cx="4357688" cy="1930400"/>
          </a:xfrm>
          <a:prstGeom prst="rect">
            <a:avLst/>
          </a:prstGeom>
        </p:spPr>
        <p:txBody>
          <a:bodyPr/>
          <a:lstStyle/>
          <a:p>
            <a: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</a:pPr>
            <a:r>
              <a:t>5 – Cluse</a:t>
            </a:r>
            <a:br/>
            <a:r>
              <a:t>de la</a:t>
            </a:r>
            <a:br/>
            <a:r>
              <a:t>Varenne</a:t>
            </a:r>
          </a:p>
        </p:txBody>
      </p:sp>
      <p:pic>
        <p:nvPicPr>
          <p:cNvPr id="143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00675" y="107950"/>
            <a:ext cx="4679950" cy="7359650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Entre…"/>
          <p:cNvSpPr txBox="1"/>
          <p:nvPr/>
        </p:nvSpPr>
        <p:spPr>
          <a:xfrm>
            <a:off x="539750" y="2879725"/>
            <a:ext cx="4319588" cy="3425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/>
          <a:p>
            <a:pPr algn="r"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t>Entre</a:t>
            </a:r>
          </a:p>
          <a:p>
            <a:pPr algn="r"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t>le Tertre Sainte-Anne</a:t>
            </a:r>
          </a:p>
          <a:p>
            <a:pPr algn="r"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t>et</a:t>
            </a:r>
          </a:p>
          <a:p>
            <a:pPr algn="r"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t>le Logis des Brouillards</a:t>
            </a:r>
          </a:p>
          <a:p>
            <a:pPr algn="r"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</a:p>
          <a:p>
            <a:pPr algn="r"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</a:p>
          <a:p>
            <a:pPr algn="r"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t>se trouve</a:t>
            </a:r>
          </a:p>
          <a:p>
            <a:pPr algn="r"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t>la cluse</a:t>
            </a:r>
          </a:p>
          <a:p>
            <a:pPr algn="r"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t>empruntée par :</a:t>
            </a:r>
          </a:p>
          <a:p>
            <a:pPr algn="r"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</a:p>
          <a:p>
            <a:pPr algn="r"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t>la Varenne,</a:t>
            </a:r>
          </a:p>
          <a:p>
            <a:pPr algn="r"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t>la D22A (r. des Tanneries),</a:t>
            </a:r>
          </a:p>
          <a:p>
            <a:pPr algn="r"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t>la voie ferrée.</a:t>
            </a:r>
          </a:p>
        </p:txBody>
      </p:sp>
      <p:sp>
        <p:nvSpPr>
          <p:cNvPr id="145" name="Ligne"/>
          <p:cNvSpPr/>
          <p:nvPr/>
        </p:nvSpPr>
        <p:spPr>
          <a:xfrm>
            <a:off x="4859337" y="3240087"/>
            <a:ext cx="1079501" cy="1589"/>
          </a:xfrm>
          <a:prstGeom prst="line">
            <a:avLst/>
          </a:prstGeom>
          <a:ln w="936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46" name="Ligne"/>
          <p:cNvSpPr/>
          <p:nvPr/>
        </p:nvSpPr>
        <p:spPr>
          <a:xfrm>
            <a:off x="4859337" y="3779837"/>
            <a:ext cx="3060701" cy="1589"/>
          </a:xfrm>
          <a:prstGeom prst="line">
            <a:avLst/>
          </a:prstGeom>
          <a:ln w="936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60700" y="0"/>
            <a:ext cx="6918325" cy="7559675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5 – Cluse de la Varenne"/>
          <p:cNvSpPr txBox="1"/>
          <p:nvPr/>
        </p:nvSpPr>
        <p:spPr>
          <a:xfrm>
            <a:off x="0" y="700559"/>
            <a:ext cx="2879725" cy="18373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4400">
                <a:latin typeface="Arial"/>
                <a:ea typeface="Arial"/>
                <a:cs typeface="Arial"/>
                <a:sym typeface="Arial"/>
              </a:defRPr>
            </a:pPr>
            <a:r>
              <a:t>5 – Cluse</a:t>
            </a:r>
            <a:br/>
            <a:r>
              <a:t>de la</a:t>
            </a:r>
            <a:br/>
            <a:r>
              <a:t>Varenne</a:t>
            </a:r>
          </a:p>
        </p:txBody>
      </p:sp>
      <p:sp>
        <p:nvSpPr>
          <p:cNvPr id="150" name="Extrait de…"/>
          <p:cNvSpPr txBox="1"/>
          <p:nvPr/>
        </p:nvSpPr>
        <p:spPr>
          <a:xfrm>
            <a:off x="554599" y="4319587"/>
            <a:ext cx="2021914" cy="1630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/>
          <a:p>
            <a:pPr algn="r"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t>Extrait de </a:t>
            </a:r>
          </a:p>
          <a:p>
            <a:pPr algn="r"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t>F. DORÉ,</a:t>
            </a:r>
          </a:p>
          <a:p>
            <a:pPr algn="r"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t>Guide géologique,</a:t>
            </a:r>
          </a:p>
          <a:p>
            <a:pPr algn="r"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t>Normandie,</a:t>
            </a:r>
          </a:p>
          <a:p>
            <a:pPr algn="r"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t>Éd. Masson, 1977</a:t>
            </a:r>
          </a:p>
          <a:p>
            <a:pPr algn="r"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t>page111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6 – Cluse de la Sonce"/>
          <p:cNvSpPr txBox="1"/>
          <p:nvPr>
            <p:ph type="ctrTitle"/>
          </p:nvPr>
        </p:nvSpPr>
        <p:spPr>
          <a:xfrm>
            <a:off x="539750" y="0"/>
            <a:ext cx="8999538" cy="900113"/>
          </a:xfrm>
          <a:prstGeom prst="rect">
            <a:avLst/>
          </a:prstGeom>
        </p:spPr>
        <p:txBody>
          <a:bodyPr/>
          <a:lstStyle>
            <a:lvl1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</a:lvl1pPr>
          </a:lstStyle>
          <a:p>
            <a:pPr/>
            <a:r>
              <a:t>6 – Cluse de la Sonce </a:t>
            </a:r>
          </a:p>
        </p:txBody>
      </p:sp>
      <p:pic>
        <p:nvPicPr>
          <p:cNvPr id="153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71537"/>
            <a:ext cx="10079038" cy="6688138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N"/>
          <p:cNvSpPr txBox="1"/>
          <p:nvPr/>
        </p:nvSpPr>
        <p:spPr>
          <a:xfrm>
            <a:off x="1079500" y="1079500"/>
            <a:ext cx="267788" cy="34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>
            <a:lvl1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N</a:t>
            </a:r>
          </a:p>
        </p:txBody>
      </p:sp>
      <p:sp>
        <p:nvSpPr>
          <p:cNvPr id="155" name="S"/>
          <p:cNvSpPr txBox="1"/>
          <p:nvPr/>
        </p:nvSpPr>
        <p:spPr>
          <a:xfrm>
            <a:off x="8459787" y="1079500"/>
            <a:ext cx="255175" cy="34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>
            <a:lvl1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</a:t>
            </a:r>
          </a:p>
        </p:txBody>
      </p:sp>
      <p:sp>
        <p:nvSpPr>
          <p:cNvPr id="156" name="Rochers  de la Fosse Arthour"/>
          <p:cNvSpPr txBox="1"/>
          <p:nvPr/>
        </p:nvSpPr>
        <p:spPr>
          <a:xfrm>
            <a:off x="1979612" y="900112"/>
            <a:ext cx="5365859" cy="546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>
            <a:lvl1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Rochers  de la Fosse Arthour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763" y="1385887"/>
            <a:ext cx="12934951" cy="6173788"/>
          </a:xfrm>
          <a:prstGeom prst="rect">
            <a:avLst/>
          </a:prstGeom>
          <a:ln w="12700">
            <a:miter lim="400000"/>
          </a:ln>
        </p:spPr>
      </p:pic>
      <p:sp>
        <p:nvSpPr>
          <p:cNvPr id="46" name="La crête armoricaine qui va de Pré-en-Pail à Mortain"/>
          <p:cNvSpPr txBox="1"/>
          <p:nvPr/>
        </p:nvSpPr>
        <p:spPr>
          <a:xfrm>
            <a:off x="0" y="15918"/>
            <a:ext cx="10080625" cy="1227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  <a:tab pos="9410700" algn="l"/>
              </a:tabLst>
              <a:defRPr sz="4400">
                <a:latin typeface="Arial"/>
                <a:ea typeface="Arial"/>
                <a:cs typeface="Arial"/>
                <a:sym typeface="Arial"/>
              </a:defRPr>
            </a:pPr>
            <a:r>
              <a:t>La crête armoricaine qui</a:t>
            </a:r>
            <a:br/>
            <a:r>
              <a:t>va de Pré-en-Pail à Mortain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25" y="-11113"/>
            <a:ext cx="10075863" cy="7559676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S"/>
          <p:cNvSpPr txBox="1"/>
          <p:nvPr/>
        </p:nvSpPr>
        <p:spPr>
          <a:xfrm>
            <a:off x="579437" y="5997575"/>
            <a:ext cx="289059" cy="41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>
            <a:lvl1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</a:t>
            </a:r>
          </a:p>
        </p:txBody>
      </p:sp>
      <p:sp>
        <p:nvSpPr>
          <p:cNvPr id="160" name="N"/>
          <p:cNvSpPr txBox="1"/>
          <p:nvPr/>
        </p:nvSpPr>
        <p:spPr>
          <a:xfrm>
            <a:off x="7797800" y="5935662"/>
            <a:ext cx="304474" cy="41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>
            <a:lvl1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N</a:t>
            </a:r>
          </a:p>
        </p:txBody>
      </p:sp>
      <p:sp>
        <p:nvSpPr>
          <p:cNvPr id="161" name="Rectangle"/>
          <p:cNvSpPr/>
          <p:nvPr/>
        </p:nvSpPr>
        <p:spPr>
          <a:xfrm>
            <a:off x="219075" y="95250"/>
            <a:ext cx="4859338" cy="5397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62" name="8 – Cluse de la Cance à Mortain"/>
          <p:cNvSpPr txBox="1"/>
          <p:nvPr/>
        </p:nvSpPr>
        <p:spPr>
          <a:xfrm>
            <a:off x="219075" y="95250"/>
            <a:ext cx="4819820" cy="472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>
            <a:lvl1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8 – Cluse de la Cance à Mortain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1575" y="1584325"/>
            <a:ext cx="7797800" cy="5854700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8 – Cluse de la Cance à Mortain"/>
          <p:cNvSpPr txBox="1"/>
          <p:nvPr/>
        </p:nvSpPr>
        <p:spPr>
          <a:xfrm>
            <a:off x="539749" y="680653"/>
            <a:ext cx="8820152" cy="616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4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8 – Cluse de la Cance à Mortain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36725" y="-42863"/>
            <a:ext cx="8355013" cy="7559676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8 – Cluse de la Cance à Mortain"/>
          <p:cNvSpPr txBox="1"/>
          <p:nvPr/>
        </p:nvSpPr>
        <p:spPr>
          <a:xfrm>
            <a:off x="360362" y="6847296"/>
            <a:ext cx="9063038" cy="616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4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8 – Cluse de la Cance à Mortain</a:t>
            </a:r>
          </a:p>
        </p:txBody>
      </p:sp>
      <p:sp>
        <p:nvSpPr>
          <p:cNvPr id="169" name="Grès…"/>
          <p:cNvSpPr txBox="1"/>
          <p:nvPr/>
        </p:nvSpPr>
        <p:spPr>
          <a:xfrm>
            <a:off x="244726" y="4603750"/>
            <a:ext cx="1195137" cy="60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/>
          <a:p>
            <a:pPr algn="r"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t>Grès</a:t>
            </a:r>
          </a:p>
          <a:p>
            <a:pPr algn="r"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t>Armoricain</a:t>
            </a:r>
          </a:p>
        </p:txBody>
      </p:sp>
      <p:sp>
        <p:nvSpPr>
          <p:cNvPr id="170" name="Ligne"/>
          <p:cNvSpPr/>
          <p:nvPr/>
        </p:nvSpPr>
        <p:spPr>
          <a:xfrm flipV="1">
            <a:off x="1439862" y="3916362"/>
            <a:ext cx="2519364" cy="985839"/>
          </a:xfrm>
          <a:prstGeom prst="line">
            <a:avLst/>
          </a:prstGeom>
          <a:ln w="936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71" name="Ligne"/>
          <p:cNvSpPr/>
          <p:nvPr/>
        </p:nvSpPr>
        <p:spPr>
          <a:xfrm flipV="1">
            <a:off x="1439862" y="4276725"/>
            <a:ext cx="4500563" cy="625475"/>
          </a:xfrm>
          <a:prstGeom prst="line">
            <a:avLst/>
          </a:prstGeom>
          <a:ln w="936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72" name="Ligne"/>
          <p:cNvSpPr/>
          <p:nvPr/>
        </p:nvSpPr>
        <p:spPr>
          <a:xfrm flipV="1">
            <a:off x="1439862" y="4637087"/>
            <a:ext cx="5759451" cy="265113"/>
          </a:xfrm>
          <a:prstGeom prst="line">
            <a:avLst/>
          </a:prstGeom>
          <a:ln w="936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8 – Cluse de la Cance à Mortain"/>
          <p:cNvSpPr txBox="1"/>
          <p:nvPr>
            <p:ph type="ctrTitle"/>
          </p:nvPr>
        </p:nvSpPr>
        <p:spPr>
          <a:xfrm>
            <a:off x="503237" y="390525"/>
            <a:ext cx="9063038" cy="1166813"/>
          </a:xfrm>
          <a:prstGeom prst="rect">
            <a:avLst/>
          </a:prstGeom>
        </p:spPr>
        <p:txBody>
          <a:bodyPr/>
          <a:lstStyle>
            <a:lvl1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</a:lvl1pPr>
          </a:lstStyle>
          <a:p>
            <a:pPr/>
            <a:r>
              <a:t>8 – Cluse de la Cance à Mortain</a:t>
            </a:r>
          </a:p>
        </p:txBody>
      </p:sp>
      <p:pic>
        <p:nvPicPr>
          <p:cNvPr id="175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0112" y="2160587"/>
            <a:ext cx="8351838" cy="42243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900" y="11112"/>
            <a:ext cx="9963150" cy="75596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La crête armoricaine Pré-en-Pail - Mortain"/>
          <p:cNvSpPr txBox="1"/>
          <p:nvPr/>
        </p:nvSpPr>
        <p:spPr>
          <a:xfrm>
            <a:off x="0" y="598065"/>
            <a:ext cx="10080625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  <a:tab pos="9410700" algn="l"/>
              </a:tabLst>
              <a:defRPr sz="4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La crête armoricaine Pré-en-Pail - Mortain</a:t>
            </a:r>
          </a:p>
        </p:txBody>
      </p:sp>
      <p:pic>
        <p:nvPicPr>
          <p:cNvPr id="180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565400"/>
            <a:ext cx="10079038" cy="4635500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… correspond à l'affleurement du Grès Armoricain…"/>
          <p:cNvSpPr txBox="1"/>
          <p:nvPr/>
        </p:nvSpPr>
        <p:spPr>
          <a:xfrm>
            <a:off x="358775" y="1439862"/>
            <a:ext cx="5237159" cy="605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/>
          <a:p>
            <a: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t>… correspond à l'affleurement du Grès Armoricain</a:t>
            </a:r>
          </a:p>
          <a:p>
            <a: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t>au niveau du flanc sud du synclinal hercynien.</a:t>
            </a:r>
          </a:p>
        </p:txBody>
      </p:sp>
      <p:sp>
        <p:nvSpPr>
          <p:cNvPr id="182" name="Ligne"/>
          <p:cNvSpPr/>
          <p:nvPr/>
        </p:nvSpPr>
        <p:spPr>
          <a:xfrm>
            <a:off x="5219699" y="1800225"/>
            <a:ext cx="1589" cy="1800225"/>
          </a:xfrm>
          <a:prstGeom prst="line">
            <a:avLst/>
          </a:prstGeom>
          <a:ln w="936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83" name="Ruisseau du Fief aux bœufs"/>
          <p:cNvSpPr txBox="1"/>
          <p:nvPr/>
        </p:nvSpPr>
        <p:spPr>
          <a:xfrm>
            <a:off x="5602287" y="1985962"/>
            <a:ext cx="2961540" cy="34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>
            <a:lvl1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Ruisseau du Fief aux bœufs</a:t>
            </a:r>
          </a:p>
        </p:txBody>
      </p:sp>
      <p:sp>
        <p:nvSpPr>
          <p:cNvPr id="184" name="Ligne"/>
          <p:cNvSpPr/>
          <p:nvPr/>
        </p:nvSpPr>
        <p:spPr>
          <a:xfrm>
            <a:off x="5940425" y="2339974"/>
            <a:ext cx="1588" cy="1439864"/>
          </a:xfrm>
          <a:prstGeom prst="line">
            <a:avLst/>
          </a:prstGeom>
          <a:ln w="936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85" name="Extrait de la carte géologique n°249 du BRGM"/>
          <p:cNvSpPr txBox="1"/>
          <p:nvPr/>
        </p:nvSpPr>
        <p:spPr>
          <a:xfrm>
            <a:off x="3779837" y="7199312"/>
            <a:ext cx="4794247" cy="34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>
            <a:lvl1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Extrait de la carte géologique n°249 du BRGM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59337" y="0"/>
            <a:ext cx="5157788" cy="75596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image.jpeg" descr="image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600450" y="371475"/>
            <a:ext cx="8196263" cy="3768725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O2"/>
          <p:cNvSpPr txBox="1"/>
          <p:nvPr/>
        </p:nvSpPr>
        <p:spPr>
          <a:xfrm>
            <a:off x="6048375" y="6126162"/>
            <a:ext cx="407649" cy="34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>
            <a:lvl1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O2</a:t>
            </a:r>
          </a:p>
        </p:txBody>
      </p:sp>
      <p:sp>
        <p:nvSpPr>
          <p:cNvPr id="190" name="O3-4"/>
          <p:cNvSpPr txBox="1"/>
          <p:nvPr/>
        </p:nvSpPr>
        <p:spPr>
          <a:xfrm>
            <a:off x="5970587" y="5040312"/>
            <a:ext cx="610912" cy="34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>
            <a:lvl1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O3-4</a:t>
            </a:r>
          </a:p>
        </p:txBody>
      </p:sp>
      <p:sp>
        <p:nvSpPr>
          <p:cNvPr id="191" name="O4"/>
          <p:cNvSpPr txBox="1"/>
          <p:nvPr/>
        </p:nvSpPr>
        <p:spPr>
          <a:xfrm>
            <a:off x="6078537" y="3068637"/>
            <a:ext cx="407650" cy="34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>
            <a:lvl1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O4</a:t>
            </a:r>
          </a:p>
        </p:txBody>
      </p:sp>
      <p:sp>
        <p:nvSpPr>
          <p:cNvPr id="192" name="Datation relative du plissement hercynien :…"/>
          <p:cNvSpPr txBox="1"/>
          <p:nvPr/>
        </p:nvSpPr>
        <p:spPr>
          <a:xfrm>
            <a:off x="179387" y="4500562"/>
            <a:ext cx="4500563" cy="2399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/>
          <a:p>
            <a: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t>Datation relative du plissement hercynien :</a:t>
            </a:r>
          </a:p>
          <a:p>
            <a: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t>D'après la coupe ci-dessus, elle est postérieure à O6-S1 (Fin Ordovicien Ashgill = 450 MA). On peut être plus précis en considérant la carte d'Alençon où des couches du Dévonien, plus précisément Gédinien (390 MA), sont affectées par le plissement.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079500"/>
            <a:ext cx="10079038" cy="7559675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Salamandre cherchant des trilobites dans les Schistes du Pissot (O3-4) aux Princetières"/>
          <p:cNvSpPr txBox="1"/>
          <p:nvPr/>
        </p:nvSpPr>
        <p:spPr>
          <a:xfrm>
            <a:off x="669925" y="85629"/>
            <a:ext cx="9050338" cy="9082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Salamandre cherchant des trilobites dans les Schistes du Pissot (O3-4) aux Princetières</a:t>
            </a:r>
          </a:p>
        </p:txBody>
      </p:sp>
      <p:pic>
        <p:nvPicPr>
          <p:cNvPr id="196" name="image.jpeg" descr="image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99312" y="5940425"/>
            <a:ext cx="3175001" cy="1955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1) Description…"/>
          <p:cNvSpPr txBox="1"/>
          <p:nvPr/>
        </p:nvSpPr>
        <p:spPr>
          <a:xfrm>
            <a:off x="2684462" y="2927350"/>
            <a:ext cx="4773613" cy="16565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/>
          <a:p>
            <a: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1) Description</a:t>
            </a:r>
          </a:p>
          <a:p>
            <a: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	11 : Relief et hydrographie</a:t>
            </a:r>
          </a:p>
          <a:p>
            <a: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	12 : Structure géologique</a:t>
            </a:r>
          </a:p>
          <a:p>
            <a: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800">
                <a:solidFill>
                  <a:srgbClr val="B80047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2) Formation</a:t>
            </a:r>
          </a:p>
        </p:txBody>
      </p:sp>
      <p:sp>
        <p:nvSpPr>
          <p:cNvPr id="199" name="La crête armoricaine qui va…"/>
          <p:cNvSpPr txBox="1"/>
          <p:nvPr/>
        </p:nvSpPr>
        <p:spPr>
          <a:xfrm>
            <a:off x="0" y="323413"/>
            <a:ext cx="10080625" cy="11041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  <a:tab pos="9410700" algn="l"/>
              </a:tabLst>
              <a:defRPr sz="4000">
                <a:latin typeface="Arial"/>
                <a:ea typeface="Arial"/>
                <a:cs typeface="Arial"/>
                <a:sym typeface="Arial"/>
              </a:defRPr>
            </a:pPr>
            <a:r>
              <a:t>La crête armoricaine qui va</a:t>
            </a:r>
          </a:p>
          <a:p>
            <a:pPr algn="ctr"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  <a:tab pos="9410700" algn="l"/>
              </a:tabLst>
              <a:defRPr sz="4000">
                <a:latin typeface="Arial"/>
                <a:ea typeface="Arial"/>
                <a:cs typeface="Arial"/>
                <a:sym typeface="Arial"/>
              </a:defRPr>
            </a:pPr>
            <a:r>
              <a:t>De Pré-en-Pail à Mortain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39975" y="1584325"/>
            <a:ext cx="6840538" cy="4859338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400 MA : la plaque ibérique rencontre la plaque armoricaine (île bretonne).…"/>
          <p:cNvSpPr txBox="1"/>
          <p:nvPr/>
        </p:nvSpPr>
        <p:spPr>
          <a:xfrm>
            <a:off x="720725" y="6480175"/>
            <a:ext cx="8926237" cy="861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/>
          <a:p>
            <a: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t>400 MA : la plaque ibérique rencontre la plaque armoricaine (île bretonne).</a:t>
            </a:r>
          </a:p>
          <a:p>
            <a: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t>C'est le début du plissement </a:t>
            </a:r>
            <a:r>
              <a:rPr>
                <a:solidFill>
                  <a:srgbClr val="FF0000"/>
                </a:solidFill>
              </a:rPr>
              <a:t>hercynien</a:t>
            </a:r>
            <a:r>
              <a:t> (orienté O-E). Nous sommes en zone tropicale.</a:t>
            </a:r>
          </a:p>
        </p:txBody>
      </p:sp>
      <p:sp>
        <p:nvSpPr>
          <p:cNvPr id="203" name="2 - Formation du relief hercynien"/>
          <p:cNvSpPr txBox="1"/>
          <p:nvPr/>
        </p:nvSpPr>
        <p:spPr>
          <a:xfrm>
            <a:off x="503237" y="618740"/>
            <a:ext cx="9059863" cy="616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4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2 - Formation du relief hercynien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0439400" cy="7596188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La crête armoricaine qui va de Pré-en-Pail à Mortain Ici de la forêt d'Andaine à Domfront"/>
          <p:cNvSpPr txBox="1"/>
          <p:nvPr/>
        </p:nvSpPr>
        <p:spPr>
          <a:xfrm>
            <a:off x="360362" y="2938140"/>
            <a:ext cx="9070976" cy="18373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4400">
                <a:latin typeface="Arial"/>
                <a:ea typeface="Arial"/>
                <a:cs typeface="Arial"/>
                <a:sym typeface="Arial"/>
              </a:defRPr>
            </a:pPr>
            <a:r>
              <a:t>La crête armoricaine</a:t>
            </a:r>
            <a:br/>
            <a:r>
              <a:t>qui va de Pré-en-Pail à Mortain</a:t>
            </a:r>
            <a:br/>
            <a:r>
              <a:t>Ici de la forêt d'Andaine à Domfront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387" y="2185987"/>
            <a:ext cx="9539288" cy="5013326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Chaîne hercynienne (en marron)"/>
          <p:cNvSpPr txBox="1"/>
          <p:nvPr/>
        </p:nvSpPr>
        <p:spPr>
          <a:xfrm>
            <a:off x="57150" y="6969125"/>
            <a:ext cx="3600450" cy="34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Chaîne hercynienne (en marron)</a:t>
            </a:r>
          </a:p>
        </p:txBody>
      </p:sp>
      <p:sp>
        <p:nvSpPr>
          <p:cNvPr id="207" name="Ligne"/>
          <p:cNvSpPr/>
          <p:nvPr/>
        </p:nvSpPr>
        <p:spPr>
          <a:xfrm flipV="1">
            <a:off x="1800224" y="4799012"/>
            <a:ext cx="2879727" cy="2281238"/>
          </a:xfrm>
          <a:prstGeom prst="line">
            <a:avLst/>
          </a:prstGeom>
          <a:ln w="936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08" name="Rapprochement de la plaque europeo-américaine (au nord) de la plaque Gondwana (au sud)"/>
          <p:cNvSpPr txBox="1"/>
          <p:nvPr/>
        </p:nvSpPr>
        <p:spPr>
          <a:xfrm>
            <a:off x="36512" y="1260475"/>
            <a:ext cx="10042526" cy="34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 algn="ctr"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  <a:tab pos="9410700" algn="l"/>
              </a:tabLst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Rapprochement de la plaque europeo-américaine (au nord) de la plaque Gondwana (au sud) </a:t>
            </a:r>
          </a:p>
        </p:txBody>
      </p:sp>
      <p:sp>
        <p:nvSpPr>
          <p:cNvPr id="209" name="2 - Formation du relief hercynien"/>
          <p:cNvSpPr txBox="1"/>
          <p:nvPr/>
        </p:nvSpPr>
        <p:spPr>
          <a:xfrm>
            <a:off x="503237" y="258378"/>
            <a:ext cx="9059863" cy="616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4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2 - Formation du relief hercynien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2 - Formation du relief hercynien"/>
          <p:cNvSpPr txBox="1"/>
          <p:nvPr>
            <p:ph type="ctrTitle"/>
          </p:nvPr>
        </p:nvSpPr>
        <p:spPr>
          <a:xfrm>
            <a:off x="503237" y="346075"/>
            <a:ext cx="9059863" cy="1162050"/>
          </a:xfrm>
          <a:prstGeom prst="rect">
            <a:avLst/>
          </a:prstGeom>
        </p:spPr>
        <p:txBody>
          <a:bodyPr/>
          <a:lstStyle>
            <a:lvl1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</a:lvl1pPr>
          </a:lstStyle>
          <a:p>
            <a:pPr/>
            <a:r>
              <a:t>2 - Formation du relief hercynien</a:t>
            </a:r>
          </a:p>
        </p:txBody>
      </p:sp>
      <p:pic>
        <p:nvPicPr>
          <p:cNvPr id="212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762125"/>
            <a:ext cx="10079038" cy="5257800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Gondwana"/>
          <p:cNvSpPr txBox="1"/>
          <p:nvPr/>
        </p:nvSpPr>
        <p:spPr>
          <a:xfrm>
            <a:off x="4140200" y="7199312"/>
            <a:ext cx="1208419" cy="34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>
            <a:lvl1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Gondwana</a:t>
            </a:r>
          </a:p>
        </p:txBody>
      </p:sp>
      <p:sp>
        <p:nvSpPr>
          <p:cNvPr id="214" name="Laurussia"/>
          <p:cNvSpPr txBox="1"/>
          <p:nvPr/>
        </p:nvSpPr>
        <p:spPr>
          <a:xfrm>
            <a:off x="3779837" y="1295400"/>
            <a:ext cx="1093896" cy="34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>
            <a:lvl1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Laurussia</a:t>
            </a:r>
          </a:p>
        </p:txBody>
      </p:sp>
      <p:sp>
        <p:nvSpPr>
          <p:cNvPr id="215" name="Ligne"/>
          <p:cNvSpPr/>
          <p:nvPr/>
        </p:nvSpPr>
        <p:spPr>
          <a:xfrm flipV="1">
            <a:off x="5219699" y="5529262"/>
            <a:ext cx="1589" cy="1720851"/>
          </a:xfrm>
          <a:prstGeom prst="line">
            <a:avLst/>
          </a:prstGeom>
          <a:ln w="936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16" name="Ligne"/>
          <p:cNvSpPr/>
          <p:nvPr/>
        </p:nvSpPr>
        <p:spPr>
          <a:xfrm>
            <a:off x="4859337" y="1619249"/>
            <a:ext cx="1588" cy="2519364"/>
          </a:xfrm>
          <a:prstGeom prst="line">
            <a:avLst/>
          </a:prstGeom>
          <a:ln w="936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17" name="Domfront"/>
          <p:cNvSpPr txBox="1"/>
          <p:nvPr/>
        </p:nvSpPr>
        <p:spPr>
          <a:xfrm>
            <a:off x="6300787" y="1368425"/>
            <a:ext cx="1042774" cy="34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>
            <a:lvl1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Domfront</a:t>
            </a:r>
          </a:p>
        </p:txBody>
      </p:sp>
      <p:sp>
        <p:nvSpPr>
          <p:cNvPr id="218" name="Ligne"/>
          <p:cNvSpPr/>
          <p:nvPr/>
        </p:nvSpPr>
        <p:spPr>
          <a:xfrm flipH="1">
            <a:off x="5170487" y="1619250"/>
            <a:ext cx="1181101" cy="3060700"/>
          </a:xfrm>
          <a:prstGeom prst="line">
            <a:avLst/>
          </a:prstGeom>
          <a:ln w="936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2 - Formation du relief hercynien"/>
          <p:cNvSpPr txBox="1"/>
          <p:nvPr>
            <p:ph type="ctrTitle"/>
          </p:nvPr>
        </p:nvSpPr>
        <p:spPr>
          <a:xfrm>
            <a:off x="503237" y="346075"/>
            <a:ext cx="9059863" cy="1162050"/>
          </a:xfrm>
          <a:prstGeom prst="rect">
            <a:avLst/>
          </a:prstGeom>
        </p:spPr>
        <p:txBody>
          <a:bodyPr/>
          <a:lstStyle>
            <a:lvl1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</a:lvl1pPr>
          </a:lstStyle>
          <a:p>
            <a:pPr/>
            <a:r>
              <a:t>2 - Formation du relief hercynien</a:t>
            </a:r>
          </a:p>
        </p:txBody>
      </p:sp>
      <p:pic>
        <p:nvPicPr>
          <p:cNvPr id="221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90950" y="2520950"/>
            <a:ext cx="6108700" cy="3086100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La rencontre de 2 plaques au niveau de l'équateur crée la montagne hercynienne (en marron)…"/>
          <p:cNvSpPr txBox="1"/>
          <p:nvPr/>
        </p:nvSpPr>
        <p:spPr>
          <a:xfrm>
            <a:off x="0" y="1800225"/>
            <a:ext cx="4679950" cy="1374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/>
          <a:p>
            <a: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t>La rencontre de 2 plaques au niveau de l'équateur crée la montagne hercynienne (en marron)</a:t>
            </a:r>
          </a:p>
          <a:p>
            <a: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solidFill>
                  <a:srgbClr val="CCCC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u="sng">
                <a:uFill>
                  <a:solidFill>
                    <a:srgbClr val="CCCCFF"/>
                  </a:solidFill>
                </a:uFill>
                <a:hlinkClick r:id="rId3" invalidUrl="" action="" tgtFrame="" tooltip="" history="1" highlightClick="0" endSnd="0"/>
              </a:rPr>
              <a:t>Vidéo : 600 millions de l'histoire de la Terre</a:t>
            </a:r>
          </a:p>
        </p:txBody>
      </p:sp>
      <p:sp>
        <p:nvSpPr>
          <p:cNvPr id="223" name="La Terre, il y a 300 millions d'années."/>
          <p:cNvSpPr txBox="1"/>
          <p:nvPr/>
        </p:nvSpPr>
        <p:spPr>
          <a:xfrm>
            <a:off x="4859337" y="1836737"/>
            <a:ext cx="5040313" cy="41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La Terre, il y a 300 millions d'années.</a:t>
            </a:r>
          </a:p>
        </p:txBody>
      </p:sp>
      <p:sp>
        <p:nvSpPr>
          <p:cNvPr id="224" name="300 MA : océan unique, la Panthalassa ; Continent unique la Pangée.…"/>
          <p:cNvSpPr txBox="1"/>
          <p:nvPr/>
        </p:nvSpPr>
        <p:spPr>
          <a:xfrm>
            <a:off x="539749" y="5837237"/>
            <a:ext cx="8997786" cy="1240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/>
          <a:p>
            <a: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600"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t>300 MA : océan unique, la Panthalassa ; Continent unique la Pangée.</a:t>
            </a:r>
          </a:p>
          <a:p>
            <a: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t>Notre région est émergée : montagne hercynienne. Nous sommes en zone équatoriale.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Chaîne hercynienne 300 MA"/>
          <p:cNvSpPr txBox="1"/>
          <p:nvPr>
            <p:ph type="title"/>
          </p:nvPr>
        </p:nvSpPr>
        <p:spPr>
          <a:xfrm>
            <a:off x="503237" y="346075"/>
            <a:ext cx="9067801" cy="1169988"/>
          </a:xfrm>
          <a:prstGeom prst="rect">
            <a:avLst/>
          </a:prstGeom>
        </p:spPr>
        <p:txBody>
          <a:bodyPr/>
          <a:lstStyle>
            <a:lvl1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</a:lvl1pPr>
          </a:lstStyle>
          <a:p>
            <a:pPr/>
            <a:r>
              <a:t>Chaîne hercynienne 300 MA</a:t>
            </a:r>
          </a:p>
        </p:txBody>
      </p:sp>
      <p:pic>
        <p:nvPicPr>
          <p:cNvPr id="227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79537" y="2047875"/>
            <a:ext cx="7620001" cy="51530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Les différentes explications du relief"/>
          <p:cNvSpPr txBox="1"/>
          <p:nvPr>
            <p:ph type="ctrTitle"/>
          </p:nvPr>
        </p:nvSpPr>
        <p:spPr>
          <a:xfrm>
            <a:off x="612775" y="0"/>
            <a:ext cx="8999538" cy="720725"/>
          </a:xfrm>
          <a:prstGeom prst="rect">
            <a:avLst/>
          </a:prstGeom>
        </p:spPr>
        <p:txBody>
          <a:bodyPr/>
          <a:lstStyle>
            <a:lvl1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</a:lvl1pPr>
          </a:lstStyle>
          <a:p>
            <a:pPr/>
            <a:r>
              <a:t>Les différentes explications du relief</a:t>
            </a:r>
          </a:p>
        </p:txBody>
      </p:sp>
      <p:pic>
        <p:nvPicPr>
          <p:cNvPr id="230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747712"/>
            <a:ext cx="10079038" cy="68119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Les différentes explications du relief"/>
          <p:cNvSpPr txBox="1"/>
          <p:nvPr>
            <p:ph type="ctrTitle"/>
          </p:nvPr>
        </p:nvSpPr>
        <p:spPr>
          <a:xfrm>
            <a:off x="612775" y="0"/>
            <a:ext cx="8999538" cy="720725"/>
          </a:xfrm>
          <a:prstGeom prst="rect">
            <a:avLst/>
          </a:prstGeom>
        </p:spPr>
        <p:txBody>
          <a:bodyPr/>
          <a:lstStyle>
            <a:lvl1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</a:lvl1pPr>
          </a:lstStyle>
          <a:p>
            <a:pPr/>
            <a:r>
              <a:t>Les différentes explications du relief</a:t>
            </a:r>
          </a:p>
        </p:txBody>
      </p:sp>
      <p:pic>
        <p:nvPicPr>
          <p:cNvPr id="233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747712"/>
            <a:ext cx="10079038" cy="6811963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Limite du granite"/>
          <p:cNvSpPr txBox="1"/>
          <p:nvPr/>
        </p:nvSpPr>
        <p:spPr>
          <a:xfrm>
            <a:off x="2339975" y="6300787"/>
            <a:ext cx="1792755" cy="34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>
            <a:lvl1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Limite du granite</a:t>
            </a:r>
          </a:p>
        </p:txBody>
      </p:sp>
      <p:sp>
        <p:nvSpPr>
          <p:cNvPr id="235" name="Ligne"/>
          <p:cNvSpPr/>
          <p:nvPr/>
        </p:nvSpPr>
        <p:spPr>
          <a:xfrm flipV="1">
            <a:off x="2700337" y="5397500"/>
            <a:ext cx="1588" cy="906463"/>
          </a:xfrm>
          <a:prstGeom prst="line">
            <a:avLst/>
          </a:prstGeom>
          <a:ln w="936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36" name="Ligne"/>
          <p:cNvSpPr/>
          <p:nvPr/>
        </p:nvSpPr>
        <p:spPr>
          <a:xfrm>
            <a:off x="4319587" y="6480174"/>
            <a:ext cx="1619251" cy="360364"/>
          </a:xfrm>
          <a:prstGeom prst="line">
            <a:avLst/>
          </a:prstGeom>
          <a:ln w="936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37" name="Grès armoricain"/>
          <p:cNvSpPr txBox="1"/>
          <p:nvPr/>
        </p:nvSpPr>
        <p:spPr>
          <a:xfrm>
            <a:off x="3600450" y="2519362"/>
            <a:ext cx="1728685" cy="34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>
            <a:lvl1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Grès armoricain</a:t>
            </a:r>
          </a:p>
        </p:txBody>
      </p:sp>
      <p:sp>
        <p:nvSpPr>
          <p:cNvPr id="238" name="Ligne"/>
          <p:cNvSpPr/>
          <p:nvPr/>
        </p:nvSpPr>
        <p:spPr>
          <a:xfrm flipV="1">
            <a:off x="4140200" y="1616074"/>
            <a:ext cx="539751" cy="906464"/>
          </a:xfrm>
          <a:prstGeom prst="line">
            <a:avLst/>
          </a:prstGeom>
          <a:ln w="936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39" name="Grès de May"/>
          <p:cNvSpPr txBox="1"/>
          <p:nvPr/>
        </p:nvSpPr>
        <p:spPr>
          <a:xfrm>
            <a:off x="4679950" y="2160587"/>
            <a:ext cx="1411235" cy="34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>
            <a:lvl1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Grès de May</a:t>
            </a:r>
          </a:p>
        </p:txBody>
      </p:sp>
      <p:sp>
        <p:nvSpPr>
          <p:cNvPr id="240" name="Auréole de métamorphisme"/>
          <p:cNvSpPr txBox="1"/>
          <p:nvPr/>
        </p:nvSpPr>
        <p:spPr>
          <a:xfrm>
            <a:off x="6659562" y="4146550"/>
            <a:ext cx="2910753" cy="34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>
            <a:lvl1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Auréole de métamorphisme</a:t>
            </a:r>
          </a:p>
        </p:txBody>
      </p:sp>
      <p:sp>
        <p:nvSpPr>
          <p:cNvPr id="241" name="Filon de dolérite"/>
          <p:cNvSpPr txBox="1"/>
          <p:nvPr/>
        </p:nvSpPr>
        <p:spPr>
          <a:xfrm>
            <a:off x="3060700" y="3600450"/>
            <a:ext cx="1729243" cy="34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>
            <a:lvl1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Filon de dolérite</a:t>
            </a:r>
          </a:p>
        </p:txBody>
      </p:sp>
      <p:sp>
        <p:nvSpPr>
          <p:cNvPr id="242" name="Ligne"/>
          <p:cNvSpPr/>
          <p:nvPr/>
        </p:nvSpPr>
        <p:spPr>
          <a:xfrm flipV="1">
            <a:off x="5759449" y="1257300"/>
            <a:ext cx="1589" cy="906463"/>
          </a:xfrm>
          <a:prstGeom prst="line">
            <a:avLst/>
          </a:prstGeom>
          <a:ln w="936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43" name="Ligne"/>
          <p:cNvSpPr/>
          <p:nvPr/>
        </p:nvSpPr>
        <p:spPr>
          <a:xfrm>
            <a:off x="4679949" y="3959224"/>
            <a:ext cx="1079501" cy="179389"/>
          </a:xfrm>
          <a:prstGeom prst="line">
            <a:avLst/>
          </a:prstGeom>
          <a:ln w="936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44" name="Ligne"/>
          <p:cNvSpPr/>
          <p:nvPr/>
        </p:nvSpPr>
        <p:spPr>
          <a:xfrm flipV="1">
            <a:off x="7920037" y="3416300"/>
            <a:ext cx="539751" cy="727075"/>
          </a:xfrm>
          <a:prstGeom prst="line">
            <a:avLst/>
          </a:prstGeom>
          <a:ln w="936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45" name="Mt Margantin…"/>
          <p:cNvSpPr txBox="1"/>
          <p:nvPr/>
        </p:nvSpPr>
        <p:spPr>
          <a:xfrm>
            <a:off x="123825" y="3600450"/>
            <a:ext cx="3037666" cy="60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/>
          <a:p>
            <a: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t>Mt Margantin</a:t>
            </a:r>
          </a:p>
          <a:p>
            <a: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t>(auréole de métamorphisme)</a:t>
            </a:r>
          </a:p>
        </p:txBody>
      </p:sp>
      <p:sp>
        <p:nvSpPr>
          <p:cNvPr id="246" name="Ligne"/>
          <p:cNvSpPr/>
          <p:nvPr/>
        </p:nvSpPr>
        <p:spPr>
          <a:xfrm>
            <a:off x="2700337" y="4319587"/>
            <a:ext cx="1439864" cy="720726"/>
          </a:xfrm>
          <a:prstGeom prst="line">
            <a:avLst/>
          </a:prstGeom>
          <a:ln w="936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47" name="Cluse de la Varenne"/>
          <p:cNvSpPr txBox="1"/>
          <p:nvPr/>
        </p:nvSpPr>
        <p:spPr>
          <a:xfrm>
            <a:off x="825500" y="1439862"/>
            <a:ext cx="2157198" cy="34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>
            <a:lvl1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Cluse de la Varenne</a:t>
            </a:r>
          </a:p>
        </p:txBody>
      </p:sp>
      <p:sp>
        <p:nvSpPr>
          <p:cNvPr id="248" name="Ligne"/>
          <p:cNvSpPr/>
          <p:nvPr/>
        </p:nvSpPr>
        <p:spPr>
          <a:xfrm flipV="1">
            <a:off x="3060699" y="1292225"/>
            <a:ext cx="720726" cy="366713"/>
          </a:xfrm>
          <a:prstGeom prst="line">
            <a:avLst/>
          </a:prstGeom>
          <a:ln w="936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Domfront"/>
          <p:cNvSpPr txBox="1"/>
          <p:nvPr>
            <p:ph type="title"/>
          </p:nvPr>
        </p:nvSpPr>
        <p:spPr>
          <a:xfrm>
            <a:off x="503237" y="346075"/>
            <a:ext cx="9055101" cy="1155700"/>
          </a:xfrm>
          <a:prstGeom prst="rect">
            <a:avLst/>
          </a:prstGeom>
        </p:spPr>
        <p:txBody>
          <a:bodyPr/>
          <a:lstStyle>
            <a:lvl1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</a:lvl1pPr>
          </a:lstStyle>
          <a:p>
            <a:pPr/>
            <a:r>
              <a:t>Domfront</a:t>
            </a:r>
          </a:p>
        </p:txBody>
      </p:sp>
      <p:sp>
        <p:nvSpPr>
          <p:cNvPr id="251" name="Avant la sortie du 6 janvier 2015…"/>
          <p:cNvSpPr txBox="1"/>
          <p:nvPr/>
        </p:nvSpPr>
        <p:spPr>
          <a:xfrm>
            <a:off x="3333750" y="1266825"/>
            <a:ext cx="3428005" cy="29125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/>
          <a:p>
            <a: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t>Avant la sortie du 6 janvier 2015</a:t>
            </a:r>
          </a:p>
          <a:p>
            <a: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</a:p>
          <a:p>
            <a:pPr algn="ctr"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t>Un château</a:t>
            </a:r>
          </a:p>
          <a:p>
            <a:pPr algn="ctr"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t>Un centre historique</a:t>
            </a:r>
          </a:p>
          <a:p>
            <a:pPr algn="ctr"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t>Un patrimoine bâti</a:t>
            </a:r>
          </a:p>
          <a:p>
            <a:pPr algn="ctr"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t>Un botaniste</a:t>
            </a:r>
          </a:p>
          <a:p>
            <a:pPr algn="ctr"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t>Une voie romaine</a:t>
            </a:r>
          </a:p>
          <a:p>
            <a:pPr algn="ctr"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</a:p>
          <a:p>
            <a:pPr algn="ctr"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</a:p>
          <a:p>
            <a:pPr algn="ctr"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solidFill>
                  <a:srgbClr val="CCCC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u="sng">
                <a:uFill>
                  <a:solidFill>
                    <a:srgbClr val="CCCCFF"/>
                  </a:solidFill>
                </a:uFill>
                <a:hlinkClick r:id="rId2" invalidUrl="" action="" tgtFrame="" tooltip="" history="1" highlightClick="0" endSnd="0"/>
              </a:rPr>
              <a:t>Mont Margantin (lien Géoportail)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Château de Domfront"/>
          <p:cNvSpPr txBox="1"/>
          <p:nvPr>
            <p:ph type="title"/>
          </p:nvPr>
        </p:nvSpPr>
        <p:spPr>
          <a:xfrm>
            <a:off x="503237" y="346075"/>
            <a:ext cx="3455988" cy="2533650"/>
          </a:xfrm>
          <a:prstGeom prst="rect">
            <a:avLst/>
          </a:prstGeom>
        </p:spPr>
        <p:txBody>
          <a:bodyPr/>
          <a:lstStyle>
            <a:lvl1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</a:lvl1pPr>
          </a:lstStyle>
          <a:p>
            <a:pPr/>
            <a:r>
              <a:t>Château de Domfront</a:t>
            </a:r>
          </a:p>
        </p:txBody>
      </p:sp>
      <p:pic>
        <p:nvPicPr>
          <p:cNvPr id="254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95787" y="11112"/>
            <a:ext cx="5668963" cy="75596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Titre"/>
          <p:cNvSpPr txBox="1"/>
          <p:nvPr>
            <p:ph type="title"/>
          </p:nvPr>
        </p:nvSpPr>
        <p:spPr>
          <a:xfrm>
            <a:off x="503237" y="1590675"/>
            <a:ext cx="9053513" cy="115411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7" name="Corps"/>
          <p:cNvSpPr txBox="1"/>
          <p:nvPr>
            <p:ph type="body" idx="1"/>
          </p:nvPr>
        </p:nvSpPr>
        <p:spPr>
          <a:xfrm>
            <a:off x="503237" y="3057525"/>
            <a:ext cx="9053513" cy="4881563"/>
          </a:xfrm>
          <a:prstGeom prst="rect">
            <a:avLst/>
          </a:prstGeom>
        </p:spPr>
        <p:txBody>
          <a:bodyPr anchor="ctr"/>
          <a:lstStyle/>
          <a:p>
            <a:pPr/>
          </a:p>
        </p:txBody>
      </p:sp>
      <p:pic>
        <p:nvPicPr>
          <p:cNvPr id="258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337" y="11112"/>
            <a:ext cx="10075863" cy="75596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337" y="11112"/>
            <a:ext cx="10075863" cy="75596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750" y="1270000"/>
            <a:ext cx="10079038" cy="5041900"/>
          </a:xfrm>
          <a:prstGeom prst="rect">
            <a:avLst/>
          </a:prstGeom>
          <a:ln w="12700">
            <a:miter lim="400000"/>
          </a:ln>
        </p:spPr>
      </p:pic>
      <p:sp>
        <p:nvSpPr>
          <p:cNvPr id="52" name="11 : relief et hydrographie"/>
          <p:cNvSpPr txBox="1"/>
          <p:nvPr/>
        </p:nvSpPr>
        <p:spPr>
          <a:xfrm>
            <a:off x="473075" y="367121"/>
            <a:ext cx="9067800" cy="616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4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11 : relief et hydrographie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337" y="11112"/>
            <a:ext cx="10075863" cy="75596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0725" y="1081087"/>
            <a:ext cx="8497888" cy="4678363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Auguste Chevalier (1873-1956) devant sa maison avec sa maman.…"/>
          <p:cNvSpPr txBox="1"/>
          <p:nvPr/>
        </p:nvSpPr>
        <p:spPr>
          <a:xfrm>
            <a:off x="1619250" y="5940425"/>
            <a:ext cx="6939046" cy="60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/>
          <a:p>
            <a: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t>Auguste Chevalier (1873-1956) devant sa maison avec sa maman.</a:t>
            </a:r>
          </a:p>
          <a:p>
            <a:pPr algn="ctr"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t>Le Pissot (route de Flers), Domfront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Titre"/>
          <p:cNvSpPr txBox="1"/>
          <p:nvPr>
            <p:ph type="title"/>
          </p:nvPr>
        </p:nvSpPr>
        <p:spPr>
          <a:xfrm>
            <a:off x="1800225" y="715962"/>
            <a:ext cx="9023350" cy="112712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8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727075"/>
            <a:ext cx="10080625" cy="82978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3825" y="71437"/>
            <a:ext cx="5303838" cy="68405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" name="image.jpeg" descr="image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62525" y="0"/>
            <a:ext cx="5100638" cy="6978650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1906"/>
          <p:cNvSpPr txBox="1"/>
          <p:nvPr/>
        </p:nvSpPr>
        <p:spPr>
          <a:xfrm>
            <a:off x="6840537" y="7056437"/>
            <a:ext cx="611247" cy="34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>
            <a:lvl1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1906</a:t>
            </a:r>
          </a:p>
        </p:txBody>
      </p:sp>
      <p:sp>
        <p:nvSpPr>
          <p:cNvPr id="273" name="1893"/>
          <p:cNvSpPr txBox="1"/>
          <p:nvPr/>
        </p:nvSpPr>
        <p:spPr>
          <a:xfrm>
            <a:off x="1439862" y="7019925"/>
            <a:ext cx="611247" cy="34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>
            <a:lvl1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1893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0962"/>
            <a:ext cx="4800600" cy="75152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image.jpeg" descr="image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79950" y="3979862"/>
            <a:ext cx="5537200" cy="3581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image.jpeg" descr="image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79950" y="360362"/>
            <a:ext cx="5321300" cy="3594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7825" y="11112"/>
            <a:ext cx="9386888" cy="7559676"/>
          </a:xfrm>
          <a:prstGeom prst="rect">
            <a:avLst/>
          </a:prstGeom>
          <a:ln w="12700">
            <a:miter lim="400000"/>
          </a:ln>
        </p:spPr>
      </p:pic>
      <p:sp>
        <p:nvSpPr>
          <p:cNvPr id="280" name="Voie romaine de Vieux à Jublains"/>
          <p:cNvSpPr txBox="1"/>
          <p:nvPr/>
        </p:nvSpPr>
        <p:spPr>
          <a:xfrm>
            <a:off x="676275" y="6701928"/>
            <a:ext cx="6524625" cy="456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Voie romaine de Vieux à Jublains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0079038" cy="6675438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Voie romaine de Vieux à Jublains"/>
          <p:cNvSpPr txBox="1"/>
          <p:nvPr/>
        </p:nvSpPr>
        <p:spPr>
          <a:xfrm>
            <a:off x="0" y="6832178"/>
            <a:ext cx="10080625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  <a:tab pos="9410700" algn="l"/>
              </a:tabLst>
              <a:defRPr sz="4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Voie romaine de Vieux à Jublains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ortie Sous-sol et Paysage 06-01-2015"/>
          <p:cNvSpPr txBox="1"/>
          <p:nvPr/>
        </p:nvSpPr>
        <p:spPr>
          <a:xfrm>
            <a:off x="360362" y="360362"/>
            <a:ext cx="9359901" cy="64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 algn="ctr"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4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Sortie Sous-sol et Paysage 06-01-2015</a:t>
            </a:r>
          </a:p>
        </p:txBody>
      </p:sp>
      <p:pic>
        <p:nvPicPr>
          <p:cNvPr id="286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750" y="1460500"/>
            <a:ext cx="10079038" cy="55260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Titre"/>
          <p:cNvSpPr txBox="1"/>
          <p:nvPr>
            <p:ph type="title"/>
          </p:nvPr>
        </p:nvSpPr>
        <p:spPr>
          <a:xfrm>
            <a:off x="503237" y="879475"/>
            <a:ext cx="9028113" cy="1131888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9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1438" y="-360363"/>
            <a:ext cx="10267951" cy="7931151"/>
          </a:xfrm>
          <a:prstGeom prst="rect">
            <a:avLst/>
          </a:prstGeom>
          <a:ln w="12700">
            <a:miter lim="400000"/>
          </a:ln>
        </p:spPr>
      </p:pic>
      <p:sp>
        <p:nvSpPr>
          <p:cNvPr id="290" name="Sortie Sous-sol et Paysage 06-01-2015"/>
          <p:cNvSpPr txBox="1"/>
          <p:nvPr/>
        </p:nvSpPr>
        <p:spPr>
          <a:xfrm>
            <a:off x="1439862" y="360362"/>
            <a:ext cx="9359901" cy="60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 algn="ctr"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Sortie Sous-sol et Paysage 06-01-2015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1537" y="179387"/>
            <a:ext cx="8128001" cy="609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93" name="S"/>
          <p:cNvSpPr txBox="1"/>
          <p:nvPr/>
        </p:nvSpPr>
        <p:spPr>
          <a:xfrm>
            <a:off x="360362" y="5940425"/>
            <a:ext cx="255175" cy="34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>
            <a:lvl1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</a:t>
            </a:r>
          </a:p>
        </p:txBody>
      </p:sp>
      <p:sp>
        <p:nvSpPr>
          <p:cNvPr id="294" name="N"/>
          <p:cNvSpPr txBox="1"/>
          <p:nvPr/>
        </p:nvSpPr>
        <p:spPr>
          <a:xfrm>
            <a:off x="9180512" y="5934075"/>
            <a:ext cx="267789" cy="34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>
            <a:lvl1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N</a:t>
            </a:r>
          </a:p>
        </p:txBody>
      </p:sp>
      <p:sp>
        <p:nvSpPr>
          <p:cNvPr id="295" name="Cette photo montre que le plissement hercynien est antérieur à la construction du mur !"/>
          <p:cNvSpPr txBox="1"/>
          <p:nvPr/>
        </p:nvSpPr>
        <p:spPr>
          <a:xfrm>
            <a:off x="360362" y="6480175"/>
            <a:ext cx="9180513" cy="34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Cette photo montre que le plissement hercynien est antérieur à la construction du mur 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11 : relief et hydrographie"/>
          <p:cNvSpPr txBox="1"/>
          <p:nvPr>
            <p:ph type="ctrTitle"/>
          </p:nvPr>
        </p:nvSpPr>
        <p:spPr>
          <a:xfrm>
            <a:off x="473075" y="90487"/>
            <a:ext cx="9067800" cy="1169988"/>
          </a:xfrm>
          <a:prstGeom prst="rect">
            <a:avLst/>
          </a:prstGeom>
        </p:spPr>
        <p:txBody>
          <a:bodyPr/>
          <a:lstStyle>
            <a:lvl1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</a:lvl1pPr>
          </a:lstStyle>
          <a:p>
            <a:pPr/>
            <a:r>
              <a:t>11 : relief et hydrographie</a:t>
            </a:r>
          </a:p>
        </p:txBody>
      </p:sp>
      <p:pic>
        <p:nvPicPr>
          <p:cNvPr id="55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750" y="1270000"/>
            <a:ext cx="10079038" cy="5041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Bibliographie"/>
          <p:cNvSpPr txBox="1"/>
          <p:nvPr>
            <p:ph type="title"/>
          </p:nvPr>
        </p:nvSpPr>
        <p:spPr>
          <a:xfrm>
            <a:off x="503237" y="346075"/>
            <a:ext cx="9034463" cy="1135063"/>
          </a:xfrm>
          <a:prstGeom prst="rect">
            <a:avLst/>
          </a:prstGeom>
        </p:spPr>
        <p:txBody>
          <a:bodyPr/>
          <a:lstStyle>
            <a:lvl1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</a:lvl1pPr>
          </a:lstStyle>
          <a:p>
            <a:pPr/>
            <a:r>
              <a:t>Bibliographie</a:t>
            </a:r>
          </a:p>
        </p:txBody>
      </p:sp>
      <p:sp>
        <p:nvSpPr>
          <p:cNvPr id="298" name="Cartes géologiques du BRGM :…"/>
          <p:cNvSpPr txBox="1"/>
          <p:nvPr>
            <p:ph type="body" idx="1"/>
          </p:nvPr>
        </p:nvSpPr>
        <p:spPr>
          <a:xfrm>
            <a:off x="179387" y="1800225"/>
            <a:ext cx="9899651" cy="4876800"/>
          </a:xfrm>
          <a:prstGeom prst="rect">
            <a:avLst/>
          </a:prstGeom>
        </p:spPr>
        <p:txBody>
          <a:bodyPr anchor="ctr"/>
          <a:lstStyle/>
          <a:p>
            <a:pPr algn="l">
              <a:tabLst>
                <a:tab pos="342900" algn="l"/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  <a:tab pos="9410700" algn="l"/>
              </a:tabLst>
              <a:defRPr sz="2200"/>
            </a:pPr>
            <a:r>
              <a:t>Cartes géologiques du BRGM :</a:t>
            </a:r>
          </a:p>
          <a:p>
            <a:pPr algn="l">
              <a:tabLst>
                <a:tab pos="342900" algn="l"/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  <a:tab pos="9410700" algn="l"/>
              </a:tabLst>
              <a:defRPr sz="2200"/>
            </a:pPr>
            <a:r>
              <a:t>	210 Mortain</a:t>
            </a:r>
          </a:p>
          <a:p>
            <a:pPr algn="l">
              <a:tabLst>
                <a:tab pos="342900" algn="l"/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  <a:tab pos="9410700" algn="l"/>
              </a:tabLst>
              <a:defRPr sz="2200"/>
            </a:pPr>
            <a:r>
              <a:t>	249 Domfront</a:t>
            </a:r>
          </a:p>
          <a:p>
            <a:pPr algn="l">
              <a:tabLst>
                <a:tab pos="342900" algn="l"/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  <a:tab pos="9410700" algn="l"/>
              </a:tabLst>
              <a:defRPr sz="2200"/>
            </a:pPr>
            <a:r>
              <a:t>	250 La Ferté-Macé</a:t>
            </a:r>
          </a:p>
          <a:p>
            <a:pPr algn="l">
              <a:tabLst>
                <a:tab pos="342900" algn="l"/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  <a:tab pos="9410700" algn="l"/>
              </a:tabLst>
              <a:defRPr sz="2200"/>
            </a:pPr>
            <a:r>
              <a:t>Guide géologique Normandie, Masso,, 1977</a:t>
            </a:r>
          </a:p>
          <a:p>
            <a:pPr algn="l">
              <a:tabLst>
                <a:tab pos="342900" algn="l"/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  <a:tab pos="9410700" algn="l"/>
              </a:tabLst>
              <a:defRPr sz="2600"/>
            </a:pPr>
          </a:p>
          <a:p>
            <a:pPr algn="l">
              <a:tabLst>
                <a:tab pos="342900" algn="l"/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  <a:tab pos="9410700" algn="l"/>
              </a:tabLst>
              <a:defRPr sz="2000"/>
            </a:pPr>
            <a:r>
              <a:t>Cahiers généalogiques, n°4 : Auguste Chevalier, Le Pays-Bas-Normand, 1989</a:t>
            </a:r>
          </a:p>
          <a:p>
            <a:pPr algn="l">
              <a:tabLst>
                <a:tab pos="342900" algn="l"/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  <a:tab pos="9410700" algn="l"/>
              </a:tabLst>
              <a:defRPr sz="2000"/>
            </a:pPr>
            <a:r>
              <a:t>CHEVALIER Auguste, Catalogue des plantes vasculaires de l'arr. de Domfront, 1893</a:t>
            </a:r>
          </a:p>
          <a:p>
            <a:pPr algn="l">
              <a:tabLst>
                <a:tab pos="342900" algn="l"/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  <a:tab pos="9410700" algn="l"/>
              </a:tabLst>
              <a:defRPr sz="2000"/>
            </a:pPr>
          </a:p>
          <a:p>
            <a:pPr algn="l">
              <a:tabLst>
                <a:tab pos="342900" algn="l"/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  <a:tab pos="9410700" algn="l"/>
              </a:tabLst>
              <a:defRPr sz="2000"/>
            </a:pPr>
          </a:p>
          <a:p>
            <a:pPr algn="l">
              <a:tabLst>
                <a:tab pos="342900" algn="l"/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  <a:tab pos="9410700" algn="l"/>
              </a:tabLst>
              <a:defRPr sz="2000"/>
            </a:pPr>
          </a:p>
          <a:p>
            <a:pPr>
              <a:tabLst>
                <a:tab pos="342900" algn="l"/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  <a:tab pos="9410700" algn="l"/>
              </a:tabLst>
              <a:defRPr sz="2000"/>
            </a:pPr>
            <a:r>
              <a:t>Bernard Langellier Décembre 2014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11 : relief et hydrographie"/>
          <p:cNvSpPr txBox="1"/>
          <p:nvPr>
            <p:ph type="ctrTitle"/>
          </p:nvPr>
        </p:nvSpPr>
        <p:spPr>
          <a:xfrm>
            <a:off x="473075" y="90487"/>
            <a:ext cx="9067800" cy="1169988"/>
          </a:xfrm>
          <a:prstGeom prst="rect">
            <a:avLst/>
          </a:prstGeom>
        </p:spPr>
        <p:txBody>
          <a:bodyPr/>
          <a:lstStyle>
            <a:lvl1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</a:lvl1pPr>
          </a:lstStyle>
          <a:p>
            <a:pPr/>
            <a:r>
              <a:t>11 : relief et hydrographie</a:t>
            </a:r>
          </a:p>
        </p:txBody>
      </p:sp>
      <p:pic>
        <p:nvPicPr>
          <p:cNvPr id="58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512" y="1270000"/>
            <a:ext cx="10079038" cy="5041900"/>
          </a:xfrm>
          <a:prstGeom prst="rect">
            <a:avLst/>
          </a:prstGeom>
          <a:ln w="12700">
            <a:miter lim="400000"/>
          </a:ln>
        </p:spPr>
      </p:pic>
      <p:sp>
        <p:nvSpPr>
          <p:cNvPr id="59" name="Ligne"/>
          <p:cNvSpPr/>
          <p:nvPr/>
        </p:nvSpPr>
        <p:spPr>
          <a:xfrm>
            <a:off x="2555875" y="2700337"/>
            <a:ext cx="720725" cy="1260476"/>
          </a:xfrm>
          <a:prstGeom prst="line">
            <a:avLst/>
          </a:prstGeom>
          <a:ln w="9360">
            <a:solidFill>
              <a:srgbClr val="FF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60" name="Ligne"/>
          <p:cNvSpPr/>
          <p:nvPr/>
        </p:nvSpPr>
        <p:spPr>
          <a:xfrm>
            <a:off x="3276600" y="3959224"/>
            <a:ext cx="539751" cy="900114"/>
          </a:xfrm>
          <a:prstGeom prst="line">
            <a:avLst/>
          </a:prstGeom>
          <a:ln w="9360">
            <a:solidFill>
              <a:srgbClr val="FF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61" name="Ligne"/>
          <p:cNvSpPr/>
          <p:nvPr/>
        </p:nvSpPr>
        <p:spPr>
          <a:xfrm flipH="1" flipV="1">
            <a:off x="1217612" y="3378200"/>
            <a:ext cx="1704976" cy="157163"/>
          </a:xfrm>
          <a:prstGeom prst="line">
            <a:avLst/>
          </a:prstGeom>
          <a:ln w="9360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62" name="Ligne"/>
          <p:cNvSpPr/>
          <p:nvPr/>
        </p:nvSpPr>
        <p:spPr>
          <a:xfrm flipH="1" flipV="1">
            <a:off x="857250" y="3197225"/>
            <a:ext cx="446088" cy="265113"/>
          </a:xfrm>
          <a:prstGeom prst="line">
            <a:avLst/>
          </a:prstGeom>
          <a:ln w="9360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63" name="Ligne"/>
          <p:cNvSpPr/>
          <p:nvPr/>
        </p:nvSpPr>
        <p:spPr>
          <a:xfrm flipH="1">
            <a:off x="-42863" y="3240087"/>
            <a:ext cx="985838" cy="1589"/>
          </a:xfrm>
          <a:prstGeom prst="line">
            <a:avLst/>
          </a:prstGeom>
          <a:ln w="9360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64" name="Ligne"/>
          <p:cNvSpPr/>
          <p:nvPr/>
        </p:nvSpPr>
        <p:spPr>
          <a:xfrm>
            <a:off x="3419474" y="3959224"/>
            <a:ext cx="2160589" cy="900114"/>
          </a:xfrm>
          <a:prstGeom prst="line">
            <a:avLst/>
          </a:prstGeom>
          <a:ln w="9360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65" name="Ligne"/>
          <p:cNvSpPr/>
          <p:nvPr/>
        </p:nvSpPr>
        <p:spPr>
          <a:xfrm>
            <a:off x="3600449" y="3851275"/>
            <a:ext cx="1800226" cy="539750"/>
          </a:xfrm>
          <a:prstGeom prst="line">
            <a:avLst/>
          </a:prstGeom>
          <a:ln w="9360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66" name="Ligne"/>
          <p:cNvSpPr/>
          <p:nvPr/>
        </p:nvSpPr>
        <p:spPr>
          <a:xfrm>
            <a:off x="5400675" y="4392612"/>
            <a:ext cx="1079500" cy="539751"/>
          </a:xfrm>
          <a:prstGeom prst="line">
            <a:avLst/>
          </a:prstGeom>
          <a:ln w="9360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67" name="Ligne"/>
          <p:cNvSpPr/>
          <p:nvPr/>
        </p:nvSpPr>
        <p:spPr>
          <a:xfrm>
            <a:off x="4427537" y="3060700"/>
            <a:ext cx="900113" cy="1260475"/>
          </a:xfrm>
          <a:prstGeom prst="line">
            <a:avLst/>
          </a:prstGeom>
          <a:ln w="9360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68" name="Ligne"/>
          <p:cNvSpPr/>
          <p:nvPr/>
        </p:nvSpPr>
        <p:spPr>
          <a:xfrm>
            <a:off x="4500562" y="2879725"/>
            <a:ext cx="1800226" cy="539750"/>
          </a:xfrm>
          <a:prstGeom prst="line">
            <a:avLst/>
          </a:prstGeom>
          <a:ln w="9360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69" name="Ligne"/>
          <p:cNvSpPr/>
          <p:nvPr/>
        </p:nvSpPr>
        <p:spPr>
          <a:xfrm>
            <a:off x="8099425" y="4248150"/>
            <a:ext cx="1079501" cy="71438"/>
          </a:xfrm>
          <a:prstGeom prst="line">
            <a:avLst/>
          </a:prstGeom>
          <a:ln w="9360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70" name="Ligne"/>
          <p:cNvSpPr/>
          <p:nvPr/>
        </p:nvSpPr>
        <p:spPr>
          <a:xfrm flipH="1">
            <a:off x="8777287" y="4319587"/>
            <a:ext cx="446088" cy="539751"/>
          </a:xfrm>
          <a:prstGeom prst="line">
            <a:avLst/>
          </a:prstGeom>
          <a:ln w="9360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71" name="Ligne"/>
          <p:cNvSpPr/>
          <p:nvPr/>
        </p:nvSpPr>
        <p:spPr>
          <a:xfrm flipV="1">
            <a:off x="9180512" y="3808412"/>
            <a:ext cx="720726" cy="554038"/>
          </a:xfrm>
          <a:prstGeom prst="line">
            <a:avLst/>
          </a:prstGeom>
          <a:ln w="9360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72" name="Ligne"/>
          <p:cNvSpPr/>
          <p:nvPr/>
        </p:nvSpPr>
        <p:spPr>
          <a:xfrm>
            <a:off x="9180512" y="4319587"/>
            <a:ext cx="539751" cy="179388"/>
          </a:xfrm>
          <a:prstGeom prst="line">
            <a:avLst/>
          </a:prstGeom>
          <a:ln w="9360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73" name="Ligne"/>
          <p:cNvSpPr/>
          <p:nvPr/>
        </p:nvSpPr>
        <p:spPr>
          <a:xfrm flipV="1">
            <a:off x="9720262" y="4278312"/>
            <a:ext cx="360364" cy="265113"/>
          </a:xfrm>
          <a:prstGeom prst="line">
            <a:avLst/>
          </a:prstGeom>
          <a:ln w="9360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74" name="Ligne"/>
          <p:cNvSpPr/>
          <p:nvPr/>
        </p:nvSpPr>
        <p:spPr>
          <a:xfrm flipH="1">
            <a:off x="8597900" y="4859337"/>
            <a:ext cx="265113" cy="1588"/>
          </a:xfrm>
          <a:prstGeom prst="line">
            <a:avLst/>
          </a:prstGeom>
          <a:ln w="9360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75" name="Ligne"/>
          <p:cNvSpPr/>
          <p:nvPr/>
        </p:nvSpPr>
        <p:spPr>
          <a:xfrm flipH="1" flipV="1">
            <a:off x="3052762" y="4025900"/>
            <a:ext cx="446089" cy="625475"/>
          </a:xfrm>
          <a:prstGeom prst="line">
            <a:avLst/>
          </a:prstGeom>
          <a:ln w="9360">
            <a:solidFill>
              <a:srgbClr val="FF000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76" name="Ligne"/>
          <p:cNvSpPr/>
          <p:nvPr/>
        </p:nvSpPr>
        <p:spPr>
          <a:xfrm>
            <a:off x="3527424" y="4140200"/>
            <a:ext cx="539751" cy="720725"/>
          </a:xfrm>
          <a:prstGeom prst="line">
            <a:avLst/>
          </a:prstGeom>
          <a:ln w="9360">
            <a:solidFill>
              <a:srgbClr val="FF000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77" name="En rouge : décrochement. L'Égrenne a emprunté le tracé de la faille."/>
          <p:cNvSpPr txBox="1"/>
          <p:nvPr/>
        </p:nvSpPr>
        <p:spPr>
          <a:xfrm>
            <a:off x="1079500" y="6480175"/>
            <a:ext cx="7021199" cy="34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>
            <a:lvl1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rouge : décrochement. L'Égrenne a emprunté le tracé de la faille.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68837" y="-15875"/>
            <a:ext cx="5416551" cy="7559675"/>
          </a:xfrm>
          <a:prstGeom prst="rect">
            <a:avLst/>
          </a:prstGeom>
          <a:ln w="12700">
            <a:miter lim="400000"/>
          </a:ln>
        </p:spPr>
      </p:pic>
      <p:pic>
        <p:nvPicPr>
          <p:cNvPr id="80" name="image.jpeg" descr="image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20787" y="-1588"/>
            <a:ext cx="4324351" cy="7559676"/>
          </a:xfrm>
          <a:prstGeom prst="rect">
            <a:avLst/>
          </a:prstGeom>
          <a:ln w="12700">
            <a:miter lim="400000"/>
          </a:ln>
        </p:spPr>
      </p:pic>
      <p:sp>
        <p:nvSpPr>
          <p:cNvPr id="81" name="Filon de dolérite orienté N-S"/>
          <p:cNvSpPr txBox="1"/>
          <p:nvPr/>
        </p:nvSpPr>
        <p:spPr>
          <a:xfrm>
            <a:off x="142875" y="2202748"/>
            <a:ext cx="1116013" cy="1712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Filon</a:t>
            </a:r>
            <a:br/>
            <a:r>
              <a:t>de dolérite</a:t>
            </a:r>
            <a:br/>
            <a:r>
              <a:t>orienté N-S</a:t>
            </a:r>
          </a:p>
        </p:txBody>
      </p:sp>
      <p:sp>
        <p:nvSpPr>
          <p:cNvPr id="82" name="géoportail"/>
          <p:cNvSpPr txBox="1"/>
          <p:nvPr/>
        </p:nvSpPr>
        <p:spPr>
          <a:xfrm>
            <a:off x="76200" y="4865687"/>
            <a:ext cx="1106732" cy="34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>
            <a:lvl1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u="sng">
                <a:solidFill>
                  <a:srgbClr val="CCCCFF"/>
                </a:solidFill>
                <a:uFill>
                  <a:solidFill>
                    <a:srgbClr val="CCCCFF"/>
                  </a:solidFill>
                </a:uFill>
                <a:latin typeface="Arial"/>
                <a:ea typeface="Arial"/>
                <a:cs typeface="Arial"/>
                <a:sym typeface="Arial"/>
                <a:hlinkClick r:id="rId4" invalidUrl="" action="" tgtFrame="" tooltip="" history="1" highlightClick="0" endSnd="0"/>
              </a:defRPr>
            </a:lvl1pPr>
          </a:lstStyle>
          <a:p>
            <a:pPr>
              <a:defRPr u="none">
                <a:uFillTx/>
              </a:defRPr>
            </a:pPr>
            <a:r>
              <a:rPr u="sng">
                <a:uFill>
                  <a:solidFill>
                    <a:srgbClr val="CCCCFF"/>
                  </a:solidFill>
                </a:uFill>
                <a:hlinkClick r:id="rId4" invalidUrl="" action="" tgtFrame="" tooltip="" history="1" highlightClick="0" endSnd="0"/>
              </a:rPr>
              <a:t>géoportail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46063" y="-7938"/>
            <a:ext cx="10677526" cy="6843713"/>
          </a:xfrm>
          <a:prstGeom prst="rect">
            <a:avLst/>
          </a:prstGeom>
          <a:ln w="12700">
            <a:miter lim="400000"/>
          </a:ln>
        </p:spPr>
      </p:pic>
      <p:sp>
        <p:nvSpPr>
          <p:cNvPr id="85" name="Mont Margantin vu depuis le filon de dolérite"/>
          <p:cNvSpPr txBox="1"/>
          <p:nvPr/>
        </p:nvSpPr>
        <p:spPr>
          <a:xfrm>
            <a:off x="-196850" y="518690"/>
            <a:ext cx="10636250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  <a:tab pos="9410700" algn="l"/>
                <a:tab pos="10134600" algn="l"/>
              </a:tabLst>
              <a:defRPr sz="4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Mont Margantin vu depuis le filon de dolérite</a:t>
            </a:r>
          </a:p>
        </p:txBody>
      </p:sp>
      <p:sp>
        <p:nvSpPr>
          <p:cNvPr id="86" name="Extrait de la lithothèque normande"/>
          <p:cNvSpPr txBox="1"/>
          <p:nvPr/>
        </p:nvSpPr>
        <p:spPr>
          <a:xfrm>
            <a:off x="539750" y="7019925"/>
            <a:ext cx="9180513" cy="34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 algn="ctr"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u="sng">
                <a:solidFill>
                  <a:srgbClr val="CCCCFF"/>
                </a:solidFill>
                <a:uFill>
                  <a:solidFill>
                    <a:srgbClr val="CCCCFF"/>
                  </a:solidFill>
                </a:uFill>
                <a:latin typeface="Arial"/>
                <a:ea typeface="Arial"/>
                <a:cs typeface="Arial"/>
                <a:sym typeface="Arial"/>
                <a:hlinkClick r:id="rId3" invalidUrl="" action="" tgtFrame="" tooltip="" history="1" highlightClick="0" endSnd="0"/>
              </a:defRPr>
            </a:lvl1pPr>
          </a:lstStyle>
          <a:p>
            <a:pPr>
              <a:defRPr u="none">
                <a:uFillTx/>
              </a:defRPr>
            </a:pPr>
            <a:r>
              <a:rPr u="sng">
                <a:uFill>
                  <a:solidFill>
                    <a:srgbClr val="CCCCFF"/>
                  </a:solidFill>
                </a:uFill>
                <a:hlinkClick r:id="rId3" invalidUrl="" action="" tgtFrame="" tooltip="" history="1" highlightClick="0" endSnd="0"/>
              </a:rPr>
              <a:t>Extrait de la lithothèque normande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">
  <a:themeElements>
    <a:clrScheme name="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CC99"/>
      </a:accent1>
      <a:accent2>
        <a:srgbClr val="3333CC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">
      <a:majorFont>
        <a:latin typeface="Times New Roman"/>
        <a:ea typeface="Times New Roman"/>
        <a:cs typeface="Times New Roman"/>
      </a:majorFont>
      <a:minorFont>
        <a:latin typeface="Helvetica"/>
        <a:ea typeface="Helvetica"/>
        <a:cs typeface="Helvetic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49262" rtl="0" fontAlgn="auto" latinLnBrk="0" hangingPunct="0">
          <a:lnSpc>
            <a:spcPct val="96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49262" rtl="0" fontAlgn="auto" latinLnBrk="0" hangingPunct="0">
          <a:lnSpc>
            <a:spcPct val="96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">
  <a:themeElements>
    <a:clrScheme name="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CC99"/>
      </a:accent1>
      <a:accent2>
        <a:srgbClr val="3333CC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">
      <a:majorFont>
        <a:latin typeface="Times New Roman"/>
        <a:ea typeface="Times New Roman"/>
        <a:cs typeface="Times New Roman"/>
      </a:majorFont>
      <a:minorFont>
        <a:latin typeface="Helvetica"/>
        <a:ea typeface="Helvetica"/>
        <a:cs typeface="Helvetic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49262" rtl="0" fontAlgn="auto" latinLnBrk="0" hangingPunct="0">
          <a:lnSpc>
            <a:spcPct val="96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49262" rtl="0" fontAlgn="auto" latinLnBrk="0" hangingPunct="0">
          <a:lnSpc>
            <a:spcPct val="96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