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6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ernard.langellier.pagesperso-orange.fr/bnorm/zobo.html" TargetMode="External"/><Relationship Id="rId3" Type="http://schemas.openxmlformats.org/officeDocument/2006/relationships/hyperlink" Target="http://bernard.langellier.pagesperso-orange.fr/bnorm/perrieres.html#perrieres" TargetMode="External"/><Relationship Id="rId4" Type="http://schemas.openxmlformats.org/officeDocument/2006/relationships/hyperlink" Target="http://patrimoine-de-france.com/calvados/sassy/manoir-10.php" TargetMode="External"/><Relationship Id="rId5" Type="http://schemas.openxmlformats.org/officeDocument/2006/relationships/hyperlink" Target="http://tourisme.aidewindows.net/sassy.htm#manoir-chatelet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SC02608-chateauPendage copie.JPG" descr="DSC02608-chateauPendage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398" y="36440"/>
            <a:ext cx="1462600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aysages et géologie autour de Falaise"/>
          <p:cNvSpPr txBox="1"/>
          <p:nvPr>
            <p:ph type="ctrTitle"/>
          </p:nvPr>
        </p:nvSpPr>
        <p:spPr>
          <a:xfrm>
            <a:off x="1230206" y="5740400"/>
            <a:ext cx="10464801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Paysages et géologie autour de Falaise</a:t>
            </a:r>
          </a:p>
        </p:txBody>
      </p:sp>
      <p:sp>
        <p:nvSpPr>
          <p:cNvPr id="121" name="Bernard Langellier, UIA Alençon, le 12-02-2020"/>
          <p:cNvSpPr txBox="1"/>
          <p:nvPr>
            <p:ph type="subTitle" sz="quarter" idx="1"/>
          </p:nvPr>
        </p:nvSpPr>
        <p:spPr>
          <a:xfrm>
            <a:off x="-155476" y="9140378"/>
            <a:ext cx="7976246" cy="600126"/>
          </a:xfrm>
          <a:prstGeom prst="rect">
            <a:avLst/>
          </a:prstGeom>
        </p:spPr>
        <p:txBody>
          <a:bodyPr/>
          <a:lstStyle>
            <a:lvl1pPr>
              <a:defRPr b="1" sz="2600">
                <a:solidFill>
                  <a:srgbClr val="FFFFFF"/>
                </a:solidFill>
              </a:defRPr>
            </a:lvl1pPr>
          </a:lstStyle>
          <a:p>
            <a:pPr/>
            <a:r>
              <a:t>Bernard Langellier, UIA Alençon, le 12-02-2020</a:t>
            </a:r>
          </a:p>
        </p:txBody>
      </p:sp>
      <p:pic>
        <p:nvPicPr>
          <p:cNvPr id="122" name="guillaume.png" descr="guillau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8958" y="3480246"/>
            <a:ext cx="1206501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falaiseCP4PF.jpg" descr="falaiseCP4P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902024"/>
            <a:ext cx="13055600" cy="837416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igne"/>
          <p:cNvSpPr/>
          <p:nvPr/>
        </p:nvSpPr>
        <p:spPr>
          <a:xfrm>
            <a:off x="7937500" y="3009900"/>
            <a:ext cx="143521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a Fontaine d’Arlette"/>
          <p:cNvSpPr txBox="1"/>
          <p:nvPr>
            <p:ph type="title"/>
          </p:nvPr>
        </p:nvSpPr>
        <p:spPr>
          <a:xfrm>
            <a:off x="-745" y="39439"/>
            <a:ext cx="12868872" cy="2087911"/>
          </a:xfrm>
          <a:prstGeom prst="rect">
            <a:avLst/>
          </a:prstGeom>
        </p:spPr>
        <p:txBody>
          <a:bodyPr/>
          <a:lstStyle/>
          <a:p>
            <a:pPr/>
            <a:r>
              <a:t>La Fontaine d’Arlette</a:t>
            </a:r>
          </a:p>
        </p:txBody>
      </p:sp>
      <p:pic>
        <p:nvPicPr>
          <p:cNvPr id="191" name="Capture d’écran 2019-12-22 à 12.49.34.jpg" descr="Capture d’écran 2019-12-22 à 12.49.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63678"/>
            <a:ext cx="13004800" cy="7746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rlette2.png" descr="arlett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6540" y="6438739"/>
            <a:ext cx="1226743" cy="182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robert 1er le magnifique2.png" descr="robert 1er le magnifiqu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4971" y="4835578"/>
            <a:ext cx="2317165" cy="410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vale"/>
          <p:cNvSpPr/>
          <p:nvPr/>
        </p:nvSpPr>
        <p:spPr>
          <a:xfrm>
            <a:off x="617636" y="2603500"/>
            <a:ext cx="2582764" cy="1466702"/>
          </a:xfrm>
          <a:prstGeom prst="ellipse">
            <a:avLst/>
          </a:prstGeom>
          <a:solidFill>
            <a:srgbClr val="D6D5D5">
              <a:alpha val="38098"/>
            </a:srgbClr>
          </a:solidFill>
          <a:ln w="12700">
            <a:solidFill>
              <a:srgbClr val="000000">
                <a:alpha val="3809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Herleva !"/>
          <p:cNvSpPr txBox="1"/>
          <p:nvPr/>
        </p:nvSpPr>
        <p:spPr>
          <a:xfrm>
            <a:off x="1213921" y="3106321"/>
            <a:ext cx="139019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Herleva !</a:t>
            </a:r>
          </a:p>
        </p:txBody>
      </p:sp>
      <p:sp>
        <p:nvSpPr>
          <p:cNvPr id="196" name="Cercle"/>
          <p:cNvSpPr/>
          <p:nvPr/>
        </p:nvSpPr>
        <p:spPr>
          <a:xfrm>
            <a:off x="2430958" y="4018458"/>
            <a:ext cx="667842" cy="667842"/>
          </a:xfrm>
          <a:prstGeom prst="ellipse">
            <a:avLst/>
          </a:prstGeom>
          <a:solidFill>
            <a:srgbClr val="D6D5D5">
              <a:alpha val="52691"/>
            </a:srgbClr>
          </a:solidFill>
          <a:ln w="12700">
            <a:solidFill>
              <a:srgbClr val="000000">
                <a:alpha val="5269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Cercle"/>
          <p:cNvSpPr/>
          <p:nvPr/>
        </p:nvSpPr>
        <p:spPr>
          <a:xfrm>
            <a:off x="3183766" y="4923666"/>
            <a:ext cx="346834" cy="346834"/>
          </a:xfrm>
          <a:prstGeom prst="ellipse">
            <a:avLst/>
          </a:prstGeom>
          <a:solidFill>
            <a:srgbClr val="D6D5D5">
              <a:alpha val="52691"/>
            </a:srgbClr>
          </a:solidFill>
          <a:ln w="12700">
            <a:solidFill>
              <a:srgbClr val="000000">
                <a:alpha val="5269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Ovale"/>
          <p:cNvSpPr/>
          <p:nvPr/>
        </p:nvSpPr>
        <p:spPr>
          <a:xfrm>
            <a:off x="5709542" y="4666052"/>
            <a:ext cx="2084240" cy="1164383"/>
          </a:xfrm>
          <a:prstGeom prst="ellipse">
            <a:avLst/>
          </a:prstGeom>
          <a:solidFill>
            <a:srgbClr val="D6D5D5">
              <a:alpha val="38098"/>
            </a:srgbClr>
          </a:solidFill>
          <a:ln w="12700">
            <a:solidFill>
              <a:srgbClr val="000000">
                <a:alpha val="3809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" name="Robert !"/>
          <p:cNvSpPr txBox="1"/>
          <p:nvPr/>
        </p:nvSpPr>
        <p:spPr>
          <a:xfrm>
            <a:off x="6130544" y="5017713"/>
            <a:ext cx="1277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Robert !</a:t>
            </a:r>
          </a:p>
        </p:txBody>
      </p:sp>
      <p:sp>
        <p:nvSpPr>
          <p:cNvPr id="200" name="Cercle"/>
          <p:cNvSpPr/>
          <p:nvPr/>
        </p:nvSpPr>
        <p:spPr>
          <a:xfrm>
            <a:off x="6328983" y="5926966"/>
            <a:ext cx="346834" cy="346834"/>
          </a:xfrm>
          <a:prstGeom prst="ellipse">
            <a:avLst/>
          </a:prstGeom>
          <a:solidFill>
            <a:srgbClr val="D6D5D5">
              <a:alpha val="52691"/>
            </a:srgbClr>
          </a:solidFill>
          <a:ln w="12700">
            <a:solidFill>
              <a:srgbClr val="000000">
                <a:alpha val="5269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1" name="Cercle"/>
          <p:cNvSpPr/>
          <p:nvPr/>
        </p:nvSpPr>
        <p:spPr>
          <a:xfrm>
            <a:off x="6772565" y="6434049"/>
            <a:ext cx="246152" cy="246151"/>
          </a:xfrm>
          <a:prstGeom prst="ellipse">
            <a:avLst/>
          </a:prstGeom>
          <a:solidFill>
            <a:srgbClr val="D6D5D5">
              <a:alpha val="52691"/>
            </a:srgbClr>
          </a:solidFill>
          <a:ln w="12700">
            <a:solidFill>
              <a:srgbClr val="000000">
                <a:alpha val="5269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uillaume et ses deux demi-frères"/>
          <p:cNvSpPr txBox="1"/>
          <p:nvPr>
            <p:ph type="title"/>
          </p:nvPr>
        </p:nvSpPr>
        <p:spPr>
          <a:xfrm>
            <a:off x="76200" y="25400"/>
            <a:ext cx="4014391" cy="9702800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Guillaume et ses deux demi-frères</a:t>
            </a:r>
          </a:p>
        </p:txBody>
      </p:sp>
      <p:pic>
        <p:nvPicPr>
          <p:cNvPr id="204" name="odon-guillaume-robert.jpg" descr="odon-guillaume-robe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9493" y="0"/>
            <a:ext cx="881681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uillaume et ses deux demi-frères"/>
          <p:cNvSpPr txBox="1"/>
          <p:nvPr>
            <p:ph type="title"/>
          </p:nvPr>
        </p:nvSpPr>
        <p:spPr>
          <a:xfrm>
            <a:off x="27433" y="29319"/>
            <a:ext cx="12949934" cy="2383681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/>
            <a:r>
              <a:t>Guillaume et ses deux demi-frères</a:t>
            </a:r>
          </a:p>
        </p:txBody>
      </p:sp>
      <p:pic>
        <p:nvPicPr>
          <p:cNvPr id="207" name="arbreGenealogiqueGuillaume.gif" descr="arbreGenealogiqueGuillaum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2087" y="2546350"/>
            <a:ext cx="6740626" cy="5855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e synclinorium bocain"/>
          <p:cNvSpPr txBox="1"/>
          <p:nvPr>
            <p:ph type="title"/>
          </p:nvPr>
        </p:nvSpPr>
        <p:spPr>
          <a:xfrm>
            <a:off x="9475" y="-40928"/>
            <a:ext cx="12985850" cy="1653828"/>
          </a:xfrm>
          <a:prstGeom prst="rect">
            <a:avLst/>
          </a:prstGeom>
        </p:spPr>
        <p:txBody>
          <a:bodyPr/>
          <a:lstStyle/>
          <a:p>
            <a:pPr/>
            <a:r>
              <a:t>Le synclinorium bocain</a:t>
            </a:r>
          </a:p>
        </p:txBody>
      </p:sp>
      <p:pic>
        <p:nvPicPr>
          <p:cNvPr id="210" name="Capture d’écran 2020-01-04 à 11.42.20.jpg" descr="Capture d’écran 2020-01-04 à 11.42.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3941"/>
            <a:ext cx="13004800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Ligne"/>
          <p:cNvSpPr/>
          <p:nvPr/>
        </p:nvSpPr>
        <p:spPr>
          <a:xfrm>
            <a:off x="5437175" y="1600200"/>
            <a:ext cx="187802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Granville"/>
          <p:cNvSpPr txBox="1"/>
          <p:nvPr/>
        </p:nvSpPr>
        <p:spPr>
          <a:xfrm>
            <a:off x="-21540" y="5045576"/>
            <a:ext cx="13892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Granville</a:t>
            </a:r>
          </a:p>
        </p:txBody>
      </p:sp>
      <p:sp>
        <p:nvSpPr>
          <p:cNvPr id="213" name="Thury-Harcourt"/>
          <p:cNvSpPr txBox="1"/>
          <p:nvPr/>
        </p:nvSpPr>
        <p:spPr>
          <a:xfrm>
            <a:off x="6168028" y="3585268"/>
            <a:ext cx="2065744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Thury-Harcourt</a:t>
            </a:r>
          </a:p>
        </p:txBody>
      </p:sp>
      <p:sp>
        <p:nvSpPr>
          <p:cNvPr id="214" name="Cercle"/>
          <p:cNvSpPr/>
          <p:nvPr/>
        </p:nvSpPr>
        <p:spPr>
          <a:xfrm>
            <a:off x="7462490" y="39826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Cercle"/>
          <p:cNvSpPr/>
          <p:nvPr/>
        </p:nvSpPr>
        <p:spPr>
          <a:xfrm>
            <a:off x="10789890" y="5316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Cercle"/>
          <p:cNvSpPr/>
          <p:nvPr/>
        </p:nvSpPr>
        <p:spPr>
          <a:xfrm>
            <a:off x="96490" y="54304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" name="Cercle"/>
          <p:cNvSpPr/>
          <p:nvPr/>
        </p:nvSpPr>
        <p:spPr>
          <a:xfrm>
            <a:off x="1341090" y="5824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Cercle"/>
          <p:cNvSpPr/>
          <p:nvPr/>
        </p:nvSpPr>
        <p:spPr>
          <a:xfrm>
            <a:off x="1607790" y="46684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Cercle"/>
          <p:cNvSpPr/>
          <p:nvPr/>
        </p:nvSpPr>
        <p:spPr>
          <a:xfrm>
            <a:off x="4122390" y="3411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" name="Gavray"/>
          <p:cNvSpPr txBox="1"/>
          <p:nvPr/>
        </p:nvSpPr>
        <p:spPr>
          <a:xfrm>
            <a:off x="1216422" y="4208818"/>
            <a:ext cx="1003746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Gavray</a:t>
            </a:r>
          </a:p>
        </p:txBody>
      </p:sp>
      <p:sp>
        <p:nvSpPr>
          <p:cNvPr id="221" name="Torigny / Vire"/>
          <p:cNvSpPr txBox="1"/>
          <p:nvPr/>
        </p:nvSpPr>
        <p:spPr>
          <a:xfrm>
            <a:off x="3345908" y="2975668"/>
            <a:ext cx="1773975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Torigny / Vire</a:t>
            </a:r>
          </a:p>
        </p:txBody>
      </p:sp>
      <p:sp>
        <p:nvSpPr>
          <p:cNvPr id="222" name="Trun"/>
          <p:cNvSpPr txBox="1"/>
          <p:nvPr/>
        </p:nvSpPr>
        <p:spPr>
          <a:xfrm>
            <a:off x="10524119" y="4646270"/>
            <a:ext cx="7525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Trun</a:t>
            </a:r>
          </a:p>
        </p:txBody>
      </p:sp>
      <p:sp>
        <p:nvSpPr>
          <p:cNvPr id="223" name="La Haye-Pesnel"/>
          <p:cNvSpPr txBox="1"/>
          <p:nvPr/>
        </p:nvSpPr>
        <p:spPr>
          <a:xfrm>
            <a:off x="713344" y="5919329"/>
            <a:ext cx="200990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La Haye-Pesnel</a:t>
            </a:r>
          </a:p>
        </p:txBody>
      </p:sp>
      <p:pic>
        <p:nvPicPr>
          <p:cNvPr id="224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Capture d’écran 2020-01-04 à 11.45.31.jpg" descr="Capture d’écran 2020-01-04 à 11.45.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8505"/>
            <a:ext cx="13004800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igne"/>
          <p:cNvSpPr/>
          <p:nvPr/>
        </p:nvSpPr>
        <p:spPr>
          <a:xfrm>
            <a:off x="5437175" y="1600200"/>
            <a:ext cx="187802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Granville"/>
          <p:cNvSpPr txBox="1"/>
          <p:nvPr/>
        </p:nvSpPr>
        <p:spPr>
          <a:xfrm>
            <a:off x="-21540" y="5045576"/>
            <a:ext cx="13892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Granville</a:t>
            </a:r>
          </a:p>
        </p:txBody>
      </p:sp>
      <p:sp>
        <p:nvSpPr>
          <p:cNvPr id="230" name="Thury-Harcourt"/>
          <p:cNvSpPr txBox="1"/>
          <p:nvPr/>
        </p:nvSpPr>
        <p:spPr>
          <a:xfrm>
            <a:off x="6168028" y="3585268"/>
            <a:ext cx="2065744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Thury-Harcourt</a:t>
            </a:r>
          </a:p>
        </p:txBody>
      </p:sp>
      <p:sp>
        <p:nvSpPr>
          <p:cNvPr id="231" name="Cercle"/>
          <p:cNvSpPr/>
          <p:nvPr/>
        </p:nvSpPr>
        <p:spPr>
          <a:xfrm>
            <a:off x="7462490" y="39826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2" name="Cercle"/>
          <p:cNvSpPr/>
          <p:nvPr/>
        </p:nvSpPr>
        <p:spPr>
          <a:xfrm>
            <a:off x="96490" y="54304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" name="Cercle"/>
          <p:cNvSpPr/>
          <p:nvPr/>
        </p:nvSpPr>
        <p:spPr>
          <a:xfrm>
            <a:off x="4122390" y="3411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4" name="Cercle"/>
          <p:cNvSpPr/>
          <p:nvPr/>
        </p:nvSpPr>
        <p:spPr>
          <a:xfrm>
            <a:off x="10789890" y="5316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" name="Cercle"/>
          <p:cNvSpPr/>
          <p:nvPr/>
        </p:nvSpPr>
        <p:spPr>
          <a:xfrm>
            <a:off x="1341090" y="58241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6" name="Cercle"/>
          <p:cNvSpPr/>
          <p:nvPr/>
        </p:nvSpPr>
        <p:spPr>
          <a:xfrm>
            <a:off x="1607790" y="4668490"/>
            <a:ext cx="221010" cy="221010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a Zone Bocaine"/>
          <p:cNvSpPr txBox="1"/>
          <p:nvPr>
            <p:ph type="title"/>
          </p:nvPr>
        </p:nvSpPr>
        <p:spPr>
          <a:xfrm>
            <a:off x="952500" y="508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La Zone Bocaine</a:t>
            </a:r>
          </a:p>
        </p:txBody>
      </p:sp>
      <p:pic>
        <p:nvPicPr>
          <p:cNvPr id="239" name="bocaine.gif" descr="bocain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50" y="3162300"/>
            <a:ext cx="127381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En vert : le précambrien.…"/>
          <p:cNvSpPr txBox="1"/>
          <p:nvPr/>
        </p:nvSpPr>
        <p:spPr>
          <a:xfrm>
            <a:off x="346109" y="6476999"/>
            <a:ext cx="1231258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En vert : le précambrien.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En violet, le poudingue pourpré d'âge cambrien.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En marron, le reste de couches primaires.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En bleu clair, le Jurassique. 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Remarquez à l'Est les trois "points de suspension »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qui indiquent que le synclinorium plonge sous le Bassin Parisien.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À l’Ouest, une terminaison péri-synclinale ;</a:t>
            </a:r>
          </a:p>
          <a:p>
            <a:pPr defTabSz="457200">
              <a:lnSpc>
                <a:spcPts val="4000"/>
              </a:lnSpc>
              <a:defRPr b="0"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À l’Est, un enfoncement sous le Jurassique.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pic>
        <p:nvPicPr>
          <p:cNvPr id="243" name="1-aer.jpg" descr="1-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marquez la répartition de la forêt"/>
          <p:cNvSpPr txBox="1"/>
          <p:nvPr/>
        </p:nvSpPr>
        <p:spPr>
          <a:xfrm>
            <a:off x="3869232" y="8875370"/>
            <a:ext cx="52663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Remarquez la répartition de la forêt</a:t>
            </a:r>
          </a:p>
        </p:txBody>
      </p:sp>
      <p:sp>
        <p:nvSpPr>
          <p:cNvPr id="245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Bois de Saint-André</a:t>
            </a:r>
          </a:p>
        </p:txBody>
      </p:sp>
      <p:sp>
        <p:nvSpPr>
          <p:cNvPr id="246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Bois du Roi</a:t>
            </a:r>
          </a:p>
        </p:txBody>
      </p:sp>
      <p:pic>
        <p:nvPicPr>
          <p:cNvPr id="247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2-aer-hydro.jpg" descr="2-aer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sp>
        <p:nvSpPr>
          <p:cNvPr id="251" name="Remarquez le réseau hydrographique"/>
          <p:cNvSpPr txBox="1"/>
          <p:nvPr/>
        </p:nvSpPr>
        <p:spPr>
          <a:xfrm>
            <a:off x="3721862" y="8875370"/>
            <a:ext cx="556107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Remarquez le réseau hydrographique</a:t>
            </a:r>
          </a:p>
        </p:txBody>
      </p:sp>
      <p:sp>
        <p:nvSpPr>
          <p:cNvPr id="252" name="L’Ante"/>
          <p:cNvSpPr txBox="1"/>
          <p:nvPr/>
        </p:nvSpPr>
        <p:spPr>
          <a:xfrm>
            <a:off x="4603597" y="37191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  <p:sp>
        <p:nvSpPr>
          <p:cNvPr id="253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Bois de Saint-André</a:t>
            </a:r>
          </a:p>
        </p:txBody>
      </p:sp>
      <p:sp>
        <p:nvSpPr>
          <p:cNvPr id="254" name="La Bilaine"/>
          <p:cNvSpPr txBox="1"/>
          <p:nvPr/>
        </p:nvSpPr>
        <p:spPr>
          <a:xfrm>
            <a:off x="7423505" y="8220768"/>
            <a:ext cx="135819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Bilaine</a:t>
            </a:r>
          </a:p>
        </p:txBody>
      </p:sp>
      <p:sp>
        <p:nvSpPr>
          <p:cNvPr id="255" name="La Baize"/>
          <p:cNvSpPr txBox="1"/>
          <p:nvPr/>
        </p:nvSpPr>
        <p:spPr>
          <a:xfrm>
            <a:off x="4249572" y="6563970"/>
            <a:ext cx="13560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Baize</a:t>
            </a:r>
          </a:p>
        </p:txBody>
      </p:sp>
      <p:sp>
        <p:nvSpPr>
          <p:cNvPr id="256" name="Le Boulaire"/>
          <p:cNvSpPr txBox="1"/>
          <p:nvPr/>
        </p:nvSpPr>
        <p:spPr>
          <a:xfrm rot="16800000">
            <a:off x="-497282" y="4531970"/>
            <a:ext cx="1756564" cy="461060"/>
          </a:xfrm>
          <a:prstGeom prst="rect">
            <a:avLst/>
          </a:prstGeom>
          <a:solidFill>
            <a:srgbClr val="FFFFFF">
              <a:alpha val="6537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Boulaire</a:t>
            </a:r>
          </a:p>
        </p:txBody>
      </p:sp>
      <p:sp>
        <p:nvSpPr>
          <p:cNvPr id="257" name="Le Trainefeuille"/>
          <p:cNvSpPr txBox="1"/>
          <p:nvPr/>
        </p:nvSpPr>
        <p:spPr>
          <a:xfrm rot="20100000">
            <a:off x="10209530" y="1972368"/>
            <a:ext cx="2034541" cy="424064"/>
          </a:xfrm>
          <a:prstGeom prst="rect">
            <a:avLst/>
          </a:prstGeom>
          <a:solidFill>
            <a:srgbClr val="FFFFFF">
              <a:alpha val="5060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Trainefeuille</a:t>
            </a:r>
          </a:p>
        </p:txBody>
      </p:sp>
      <p:sp>
        <p:nvSpPr>
          <p:cNvPr id="258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Bois du Roi</a:t>
            </a:r>
          </a:p>
        </p:txBody>
      </p:sp>
      <p:pic>
        <p:nvPicPr>
          <p:cNvPr id="259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3-1950.jpg" descr="3-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sp>
        <p:nvSpPr>
          <p:cNvPr id="263" name="L’Ante"/>
          <p:cNvSpPr txBox="1"/>
          <p:nvPr/>
        </p:nvSpPr>
        <p:spPr>
          <a:xfrm>
            <a:off x="4603597" y="37191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  <p:sp>
        <p:nvSpPr>
          <p:cNvPr id="264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Bois de Saint-André</a:t>
            </a:r>
          </a:p>
        </p:txBody>
      </p:sp>
      <p:sp>
        <p:nvSpPr>
          <p:cNvPr id="265" name="La Bilaine"/>
          <p:cNvSpPr txBox="1"/>
          <p:nvPr/>
        </p:nvSpPr>
        <p:spPr>
          <a:xfrm>
            <a:off x="7423505" y="8220768"/>
            <a:ext cx="135819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Bilaine</a:t>
            </a:r>
          </a:p>
        </p:txBody>
      </p:sp>
      <p:sp>
        <p:nvSpPr>
          <p:cNvPr id="266" name="La Baize"/>
          <p:cNvSpPr txBox="1"/>
          <p:nvPr/>
        </p:nvSpPr>
        <p:spPr>
          <a:xfrm>
            <a:off x="4249572" y="6563970"/>
            <a:ext cx="13560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Baize</a:t>
            </a:r>
          </a:p>
        </p:txBody>
      </p:sp>
      <p:sp>
        <p:nvSpPr>
          <p:cNvPr id="267" name="Le Trainefeuille"/>
          <p:cNvSpPr txBox="1"/>
          <p:nvPr/>
        </p:nvSpPr>
        <p:spPr>
          <a:xfrm rot="20100000">
            <a:off x="10209530" y="1972368"/>
            <a:ext cx="2034541" cy="424064"/>
          </a:xfrm>
          <a:prstGeom prst="rect">
            <a:avLst/>
          </a:prstGeom>
          <a:solidFill>
            <a:srgbClr val="FFFFFF">
              <a:alpha val="5060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Trainefeuille</a:t>
            </a:r>
          </a:p>
        </p:txBody>
      </p:sp>
      <p:sp>
        <p:nvSpPr>
          <p:cNvPr id="268" name="Le Boulaire"/>
          <p:cNvSpPr txBox="1"/>
          <p:nvPr/>
        </p:nvSpPr>
        <p:spPr>
          <a:xfrm rot="16800000">
            <a:off x="-497282" y="4531970"/>
            <a:ext cx="1756564" cy="461060"/>
          </a:xfrm>
          <a:prstGeom prst="rect">
            <a:avLst/>
          </a:prstGeom>
          <a:solidFill>
            <a:srgbClr val="FFFFFF">
              <a:alpha val="6537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Boulaire</a:t>
            </a:r>
          </a:p>
        </p:txBody>
      </p:sp>
      <p:sp>
        <p:nvSpPr>
          <p:cNvPr id="269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Bois du Roi</a:t>
            </a:r>
          </a:p>
        </p:txBody>
      </p:sp>
      <p:pic>
        <p:nvPicPr>
          <p:cNvPr id="270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1) Falaise et le « synclinorium » de la Zone Boca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1) Falaise et le « synclinorium » de la Zone Bocaine</a:t>
            </a:r>
          </a:p>
        </p:txBody>
      </p:sp>
      <p:pic>
        <p:nvPicPr>
          <p:cNvPr id="125" name="st-pierre-du-bu.jpg" descr="st-pierre-du-b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150" y="2616200"/>
            <a:ext cx="10833100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remier contact avec le synclinorium de la Zone Bocaine à Saint-Pierre-du-Bû…"/>
          <p:cNvSpPr txBox="1"/>
          <p:nvPr/>
        </p:nvSpPr>
        <p:spPr>
          <a:xfrm>
            <a:off x="3427069" y="8215891"/>
            <a:ext cx="7410988" cy="1424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/>
            </a:pPr>
            <a:r>
              <a:t>Premier contact avec le synclinorium de la Zone Bocaine à Saint-Pierre-du-Bû</a:t>
            </a:r>
          </a:p>
          <a:p>
            <a:pPr>
              <a:defRPr sz="2900"/>
            </a:pPr>
            <a:r>
              <a:t>Flanc Sud, pendage vers le Nord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4-ign.jpg" descr="4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sp>
        <p:nvSpPr>
          <p:cNvPr id="274" name="L’Ante"/>
          <p:cNvSpPr txBox="1"/>
          <p:nvPr/>
        </p:nvSpPr>
        <p:spPr>
          <a:xfrm>
            <a:off x="4603597" y="37191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  <p:sp>
        <p:nvSpPr>
          <p:cNvPr id="275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Bois de Saint-André</a:t>
            </a:r>
          </a:p>
        </p:txBody>
      </p:sp>
      <p:sp>
        <p:nvSpPr>
          <p:cNvPr id="276" name="La Bilaine"/>
          <p:cNvSpPr txBox="1"/>
          <p:nvPr/>
        </p:nvSpPr>
        <p:spPr>
          <a:xfrm>
            <a:off x="7423505" y="8220768"/>
            <a:ext cx="135819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Bilaine</a:t>
            </a:r>
          </a:p>
        </p:txBody>
      </p:sp>
      <p:sp>
        <p:nvSpPr>
          <p:cNvPr id="277" name="La Baize"/>
          <p:cNvSpPr txBox="1"/>
          <p:nvPr/>
        </p:nvSpPr>
        <p:spPr>
          <a:xfrm>
            <a:off x="4249572" y="6563970"/>
            <a:ext cx="13560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Baize</a:t>
            </a:r>
          </a:p>
        </p:txBody>
      </p:sp>
      <p:sp>
        <p:nvSpPr>
          <p:cNvPr id="278" name="Le Trainefeuille"/>
          <p:cNvSpPr txBox="1"/>
          <p:nvPr/>
        </p:nvSpPr>
        <p:spPr>
          <a:xfrm rot="20100000">
            <a:off x="10209530" y="1972368"/>
            <a:ext cx="2034541" cy="424064"/>
          </a:xfrm>
          <a:prstGeom prst="rect">
            <a:avLst/>
          </a:prstGeom>
          <a:solidFill>
            <a:srgbClr val="FFFFFF">
              <a:alpha val="7046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Trainefeuille</a:t>
            </a:r>
          </a:p>
        </p:txBody>
      </p:sp>
      <p:sp>
        <p:nvSpPr>
          <p:cNvPr id="279" name="Le Boulaire"/>
          <p:cNvSpPr txBox="1"/>
          <p:nvPr/>
        </p:nvSpPr>
        <p:spPr>
          <a:xfrm rot="16800000">
            <a:off x="-497282" y="4531970"/>
            <a:ext cx="1756564" cy="461060"/>
          </a:xfrm>
          <a:prstGeom prst="rect">
            <a:avLst/>
          </a:prstGeom>
          <a:solidFill>
            <a:srgbClr val="FFFFFF">
              <a:alpha val="6537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Le Boulaire</a:t>
            </a:r>
          </a:p>
        </p:txBody>
      </p:sp>
      <p:sp>
        <p:nvSpPr>
          <p:cNvPr id="280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Bois du Roi</a:t>
            </a:r>
          </a:p>
        </p:txBody>
      </p:sp>
      <p:pic>
        <p:nvPicPr>
          <p:cNvPr id="281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5-geol.jpg" descr="5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sp>
        <p:nvSpPr>
          <p:cNvPr id="285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Bois de Saint-André</a:t>
            </a:r>
          </a:p>
        </p:txBody>
      </p:sp>
      <p:sp>
        <p:nvSpPr>
          <p:cNvPr id="286" name="L’Ante"/>
          <p:cNvSpPr txBox="1"/>
          <p:nvPr/>
        </p:nvSpPr>
        <p:spPr>
          <a:xfrm>
            <a:off x="4603597" y="37191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  <p:sp>
        <p:nvSpPr>
          <p:cNvPr id="287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Bois du Roi</a:t>
            </a:r>
          </a:p>
        </p:txBody>
      </p:sp>
      <p:pic>
        <p:nvPicPr>
          <p:cNvPr id="288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6-geol-hydro.jpg" descr="6-geol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ynclinorium bocain"/>
          <p:cNvSpPr txBox="1"/>
          <p:nvPr>
            <p:ph type="title"/>
          </p:nvPr>
        </p:nvSpPr>
        <p:spPr>
          <a:xfrm>
            <a:off x="70643" y="-74464"/>
            <a:ext cx="12863514" cy="1166664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Synclinorium bocain</a:t>
            </a:r>
          </a:p>
        </p:txBody>
      </p:sp>
      <p:sp>
        <p:nvSpPr>
          <p:cNvPr id="292" name="Bois de Saint-André"/>
          <p:cNvSpPr txBox="1"/>
          <p:nvPr/>
        </p:nvSpPr>
        <p:spPr>
          <a:xfrm>
            <a:off x="8888831" y="5705799"/>
            <a:ext cx="2415338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Bois de Saint-André</a:t>
            </a:r>
          </a:p>
        </p:txBody>
      </p:sp>
      <p:sp>
        <p:nvSpPr>
          <p:cNvPr id="293" name="L’Ante"/>
          <p:cNvSpPr txBox="1"/>
          <p:nvPr/>
        </p:nvSpPr>
        <p:spPr>
          <a:xfrm>
            <a:off x="4603597" y="37191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  <p:sp>
        <p:nvSpPr>
          <p:cNvPr id="294" name="La Bilaine"/>
          <p:cNvSpPr txBox="1"/>
          <p:nvPr/>
        </p:nvSpPr>
        <p:spPr>
          <a:xfrm>
            <a:off x="7423505" y="8220768"/>
            <a:ext cx="1358190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Bilaine</a:t>
            </a:r>
          </a:p>
        </p:txBody>
      </p:sp>
      <p:sp>
        <p:nvSpPr>
          <p:cNvPr id="295" name="Bois du Roi"/>
          <p:cNvSpPr txBox="1"/>
          <p:nvPr/>
        </p:nvSpPr>
        <p:spPr>
          <a:xfrm>
            <a:off x="3948303" y="1229233"/>
            <a:ext cx="150139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Bois du Roi</a:t>
            </a:r>
          </a:p>
        </p:txBody>
      </p:sp>
      <p:pic>
        <p:nvPicPr>
          <p:cNvPr id="296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Mont Myrrha"/>
          <p:cNvSpPr txBox="1"/>
          <p:nvPr>
            <p:ph type="title"/>
          </p:nvPr>
        </p:nvSpPr>
        <p:spPr>
          <a:xfrm>
            <a:off x="6548" y="18305"/>
            <a:ext cx="12991704" cy="1243163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Mont Myrrha</a:t>
            </a:r>
          </a:p>
        </p:txBody>
      </p:sp>
      <p:pic>
        <p:nvPicPr>
          <p:cNvPr id="299" name="aer.jpg" descr="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Vallée de l’Ante"/>
          <p:cNvSpPr txBox="1"/>
          <p:nvPr/>
        </p:nvSpPr>
        <p:spPr>
          <a:xfrm>
            <a:off x="6548" y="8626127"/>
            <a:ext cx="12991704" cy="111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84886">
              <a:defRPr b="0"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Vallée de l’Ante</a:t>
            </a:r>
          </a:p>
        </p:txBody>
      </p:sp>
      <p:pic>
        <p:nvPicPr>
          <p:cNvPr id="301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D511"/>
          <p:cNvSpPr txBox="1"/>
          <p:nvPr/>
        </p:nvSpPr>
        <p:spPr>
          <a:xfrm>
            <a:off x="1480718" y="6614770"/>
            <a:ext cx="8485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D511</a:t>
            </a:r>
          </a:p>
        </p:txBody>
      </p:sp>
      <p:sp>
        <p:nvSpPr>
          <p:cNvPr id="303" name="A88"/>
          <p:cNvSpPr txBox="1"/>
          <p:nvPr/>
        </p:nvSpPr>
        <p:spPr>
          <a:xfrm>
            <a:off x="3313887" y="8430870"/>
            <a:ext cx="6620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A88</a:t>
            </a:r>
          </a:p>
        </p:txBody>
      </p:sp>
      <p:sp>
        <p:nvSpPr>
          <p:cNvPr id="304" name="L’Ante"/>
          <p:cNvSpPr txBox="1"/>
          <p:nvPr/>
        </p:nvSpPr>
        <p:spPr>
          <a:xfrm rot="18240000">
            <a:off x="399897" y="60940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eol.jpg" descr="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Mont Myrrha"/>
          <p:cNvSpPr txBox="1"/>
          <p:nvPr>
            <p:ph type="title"/>
          </p:nvPr>
        </p:nvSpPr>
        <p:spPr>
          <a:xfrm>
            <a:off x="6548" y="18305"/>
            <a:ext cx="12991704" cy="1243163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Mont Myrrha</a:t>
            </a:r>
          </a:p>
        </p:txBody>
      </p:sp>
      <p:sp>
        <p:nvSpPr>
          <p:cNvPr id="308" name="Cluse de l’Ante"/>
          <p:cNvSpPr txBox="1"/>
          <p:nvPr/>
        </p:nvSpPr>
        <p:spPr>
          <a:xfrm>
            <a:off x="6548" y="8626127"/>
            <a:ext cx="12991704" cy="111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84886">
              <a:defRPr b="0"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Cluse de l’Ante</a:t>
            </a:r>
          </a:p>
        </p:txBody>
      </p:sp>
      <p:pic>
        <p:nvPicPr>
          <p:cNvPr id="309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Ligne"/>
          <p:cNvSpPr/>
          <p:nvPr/>
        </p:nvSpPr>
        <p:spPr>
          <a:xfrm flipV="1">
            <a:off x="4147393" y="1188640"/>
            <a:ext cx="1272382" cy="510436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1" name="Ligne"/>
          <p:cNvSpPr/>
          <p:nvPr/>
        </p:nvSpPr>
        <p:spPr>
          <a:xfrm flipV="1">
            <a:off x="3976277" y="6291907"/>
            <a:ext cx="166354" cy="133961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2" name="Ligne"/>
          <p:cNvSpPr/>
          <p:nvPr/>
        </p:nvSpPr>
        <p:spPr>
          <a:xfrm flipV="1">
            <a:off x="3974604" y="7635697"/>
            <a:ext cx="1" cy="98782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3" name="A88"/>
          <p:cNvSpPr txBox="1"/>
          <p:nvPr/>
        </p:nvSpPr>
        <p:spPr>
          <a:xfrm>
            <a:off x="3313887" y="8430870"/>
            <a:ext cx="6620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A88</a:t>
            </a:r>
          </a:p>
        </p:txBody>
      </p:sp>
      <p:sp>
        <p:nvSpPr>
          <p:cNvPr id="314" name="Ligne"/>
          <p:cNvSpPr/>
          <p:nvPr/>
        </p:nvSpPr>
        <p:spPr>
          <a:xfrm flipV="1">
            <a:off x="104316" y="7121820"/>
            <a:ext cx="2937706" cy="14923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Ligne"/>
          <p:cNvSpPr/>
          <p:nvPr/>
        </p:nvSpPr>
        <p:spPr>
          <a:xfrm flipV="1">
            <a:off x="4425900" y="5705256"/>
            <a:ext cx="2542035" cy="1445043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6" name="Ligne"/>
          <p:cNvSpPr/>
          <p:nvPr/>
        </p:nvSpPr>
        <p:spPr>
          <a:xfrm>
            <a:off x="3625205" y="7247235"/>
            <a:ext cx="672356" cy="1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Ligne"/>
          <p:cNvSpPr/>
          <p:nvPr/>
        </p:nvSpPr>
        <p:spPr>
          <a:xfrm>
            <a:off x="3023939" y="7128668"/>
            <a:ext cx="561963" cy="135534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Cercle"/>
          <p:cNvSpPr/>
          <p:nvPr/>
        </p:nvSpPr>
        <p:spPr>
          <a:xfrm>
            <a:off x="4201656" y="7034200"/>
            <a:ext cx="324471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9" name="Cercle"/>
          <p:cNvSpPr/>
          <p:nvPr/>
        </p:nvSpPr>
        <p:spPr>
          <a:xfrm>
            <a:off x="3381064" y="7085000"/>
            <a:ext cx="324472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0" name="L’Ante"/>
          <p:cNvSpPr txBox="1"/>
          <p:nvPr/>
        </p:nvSpPr>
        <p:spPr>
          <a:xfrm rot="18240000">
            <a:off x="399897" y="60940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relief-hydro.jpg" descr="relief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Mont Myrrha"/>
          <p:cNvSpPr txBox="1"/>
          <p:nvPr>
            <p:ph type="title"/>
          </p:nvPr>
        </p:nvSpPr>
        <p:spPr>
          <a:xfrm>
            <a:off x="6548" y="18305"/>
            <a:ext cx="12991704" cy="1243163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Mont Myrrha</a:t>
            </a:r>
          </a:p>
        </p:txBody>
      </p:sp>
      <p:sp>
        <p:nvSpPr>
          <p:cNvPr id="324" name="Cluse de l’Ante"/>
          <p:cNvSpPr txBox="1"/>
          <p:nvPr/>
        </p:nvSpPr>
        <p:spPr>
          <a:xfrm>
            <a:off x="6548" y="8626127"/>
            <a:ext cx="12991704" cy="111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84886">
              <a:defRPr b="0"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Cluse de l’Ante</a:t>
            </a:r>
          </a:p>
        </p:txBody>
      </p:sp>
      <p:pic>
        <p:nvPicPr>
          <p:cNvPr id="325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igne"/>
          <p:cNvSpPr/>
          <p:nvPr/>
        </p:nvSpPr>
        <p:spPr>
          <a:xfrm flipV="1">
            <a:off x="4147393" y="1188640"/>
            <a:ext cx="1272382" cy="510436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7" name="Ligne"/>
          <p:cNvSpPr/>
          <p:nvPr/>
        </p:nvSpPr>
        <p:spPr>
          <a:xfrm flipV="1">
            <a:off x="3976277" y="6291907"/>
            <a:ext cx="166354" cy="133961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8" name="Ligne"/>
          <p:cNvSpPr/>
          <p:nvPr/>
        </p:nvSpPr>
        <p:spPr>
          <a:xfrm flipV="1">
            <a:off x="3974604" y="7635697"/>
            <a:ext cx="1" cy="98782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A88"/>
          <p:cNvSpPr txBox="1"/>
          <p:nvPr/>
        </p:nvSpPr>
        <p:spPr>
          <a:xfrm>
            <a:off x="3313887" y="8430870"/>
            <a:ext cx="6620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A88</a:t>
            </a:r>
          </a:p>
        </p:txBody>
      </p:sp>
      <p:sp>
        <p:nvSpPr>
          <p:cNvPr id="330" name="Ligne"/>
          <p:cNvSpPr/>
          <p:nvPr/>
        </p:nvSpPr>
        <p:spPr>
          <a:xfrm flipV="1">
            <a:off x="104316" y="7121820"/>
            <a:ext cx="2937706" cy="14923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Ligne"/>
          <p:cNvSpPr/>
          <p:nvPr/>
        </p:nvSpPr>
        <p:spPr>
          <a:xfrm flipV="1">
            <a:off x="4425900" y="5705256"/>
            <a:ext cx="2542035" cy="1445043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Ligne"/>
          <p:cNvSpPr/>
          <p:nvPr/>
        </p:nvSpPr>
        <p:spPr>
          <a:xfrm>
            <a:off x="3625205" y="7247235"/>
            <a:ext cx="672356" cy="1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Ligne"/>
          <p:cNvSpPr/>
          <p:nvPr/>
        </p:nvSpPr>
        <p:spPr>
          <a:xfrm>
            <a:off x="3023939" y="7128668"/>
            <a:ext cx="561963" cy="135534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Cercle"/>
          <p:cNvSpPr/>
          <p:nvPr/>
        </p:nvSpPr>
        <p:spPr>
          <a:xfrm>
            <a:off x="4201656" y="7034200"/>
            <a:ext cx="324471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Cercle"/>
          <p:cNvSpPr/>
          <p:nvPr/>
        </p:nvSpPr>
        <p:spPr>
          <a:xfrm>
            <a:off x="3381064" y="7085000"/>
            <a:ext cx="324472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D511"/>
          <p:cNvSpPr txBox="1"/>
          <p:nvPr/>
        </p:nvSpPr>
        <p:spPr>
          <a:xfrm>
            <a:off x="1480718" y="6614770"/>
            <a:ext cx="8485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D511</a:t>
            </a:r>
          </a:p>
        </p:txBody>
      </p:sp>
      <p:sp>
        <p:nvSpPr>
          <p:cNvPr id="337" name="L’Ante"/>
          <p:cNvSpPr txBox="1"/>
          <p:nvPr/>
        </p:nvSpPr>
        <p:spPr>
          <a:xfrm rot="18240000">
            <a:off x="399897" y="60940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relief-geol.jpg" descr="relief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Mont Myrrha"/>
          <p:cNvSpPr txBox="1"/>
          <p:nvPr>
            <p:ph type="title"/>
          </p:nvPr>
        </p:nvSpPr>
        <p:spPr>
          <a:xfrm>
            <a:off x="6548" y="18305"/>
            <a:ext cx="12991704" cy="1243163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Mont Myrrha</a:t>
            </a:r>
          </a:p>
        </p:txBody>
      </p:sp>
      <p:sp>
        <p:nvSpPr>
          <p:cNvPr id="341" name="Cluse de l’Ante"/>
          <p:cNvSpPr txBox="1"/>
          <p:nvPr/>
        </p:nvSpPr>
        <p:spPr>
          <a:xfrm>
            <a:off x="6548" y="8626127"/>
            <a:ext cx="12991704" cy="111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84886">
              <a:defRPr b="0"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Cluse de l’Ante</a:t>
            </a:r>
          </a:p>
        </p:txBody>
      </p:sp>
      <p:pic>
        <p:nvPicPr>
          <p:cNvPr id="342" name="geoportailLogo.png" descr="geoportail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0450" y="7613650"/>
            <a:ext cx="5715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Ligne"/>
          <p:cNvSpPr/>
          <p:nvPr/>
        </p:nvSpPr>
        <p:spPr>
          <a:xfrm flipV="1">
            <a:off x="4147393" y="1188640"/>
            <a:ext cx="1272382" cy="510436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4" name="Ligne"/>
          <p:cNvSpPr/>
          <p:nvPr/>
        </p:nvSpPr>
        <p:spPr>
          <a:xfrm flipV="1">
            <a:off x="3976277" y="6291907"/>
            <a:ext cx="166354" cy="133961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5" name="Ligne"/>
          <p:cNvSpPr/>
          <p:nvPr/>
        </p:nvSpPr>
        <p:spPr>
          <a:xfrm flipV="1">
            <a:off x="3974604" y="7635697"/>
            <a:ext cx="1" cy="98782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6" name="A88"/>
          <p:cNvSpPr txBox="1"/>
          <p:nvPr/>
        </p:nvSpPr>
        <p:spPr>
          <a:xfrm>
            <a:off x="3313887" y="8430870"/>
            <a:ext cx="6620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A88</a:t>
            </a:r>
          </a:p>
        </p:txBody>
      </p:sp>
      <p:sp>
        <p:nvSpPr>
          <p:cNvPr id="347" name="Ligne"/>
          <p:cNvSpPr/>
          <p:nvPr/>
        </p:nvSpPr>
        <p:spPr>
          <a:xfrm flipV="1">
            <a:off x="104316" y="7121820"/>
            <a:ext cx="2937706" cy="14923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8" name="Ligne"/>
          <p:cNvSpPr/>
          <p:nvPr/>
        </p:nvSpPr>
        <p:spPr>
          <a:xfrm flipV="1">
            <a:off x="4425900" y="5705256"/>
            <a:ext cx="2542035" cy="1445043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9" name="Ligne"/>
          <p:cNvSpPr/>
          <p:nvPr/>
        </p:nvSpPr>
        <p:spPr>
          <a:xfrm>
            <a:off x="3625205" y="7247235"/>
            <a:ext cx="672356" cy="1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0" name="Ligne"/>
          <p:cNvSpPr/>
          <p:nvPr/>
        </p:nvSpPr>
        <p:spPr>
          <a:xfrm>
            <a:off x="3023939" y="7128668"/>
            <a:ext cx="561963" cy="135534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1" name="Cercle"/>
          <p:cNvSpPr/>
          <p:nvPr/>
        </p:nvSpPr>
        <p:spPr>
          <a:xfrm>
            <a:off x="4201656" y="7034200"/>
            <a:ext cx="324471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2" name="Cercle"/>
          <p:cNvSpPr/>
          <p:nvPr/>
        </p:nvSpPr>
        <p:spPr>
          <a:xfrm>
            <a:off x="3381064" y="7085000"/>
            <a:ext cx="324472" cy="32447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3" name="D511"/>
          <p:cNvSpPr txBox="1"/>
          <p:nvPr/>
        </p:nvSpPr>
        <p:spPr>
          <a:xfrm>
            <a:off x="1480718" y="6614770"/>
            <a:ext cx="8485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D511</a:t>
            </a:r>
          </a:p>
        </p:txBody>
      </p:sp>
      <p:sp>
        <p:nvSpPr>
          <p:cNvPr id="354" name="L’Ante"/>
          <p:cNvSpPr txBox="1"/>
          <p:nvPr/>
        </p:nvSpPr>
        <p:spPr>
          <a:xfrm rot="18240000">
            <a:off x="399897" y="6094070"/>
            <a:ext cx="10290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L’Ante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hemaStructural.jpg" descr="schemaStructur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9260"/>
            <a:ext cx="14340831" cy="983212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BRGM 176 de Falaise…"/>
          <p:cNvSpPr txBox="1"/>
          <p:nvPr>
            <p:ph type="title"/>
          </p:nvPr>
        </p:nvSpPr>
        <p:spPr>
          <a:xfrm>
            <a:off x="5864820" y="-17116"/>
            <a:ext cx="5396013" cy="1096616"/>
          </a:xfrm>
          <a:prstGeom prst="rect">
            <a:avLst/>
          </a:prstGeom>
        </p:spPr>
        <p:txBody>
          <a:bodyPr/>
          <a:lstStyle/>
          <a:p>
            <a:pPr defTabSz="233679">
              <a:defRPr sz="3200"/>
            </a:pPr>
            <a:r>
              <a:t>BRGM 176 de Falaise</a:t>
            </a:r>
          </a:p>
          <a:p>
            <a:pPr defTabSz="233679">
              <a:defRPr sz="3200"/>
            </a:pPr>
            <a:r>
              <a:t>Schéma structural</a:t>
            </a:r>
          </a:p>
        </p:txBody>
      </p:sp>
      <p:pic>
        <p:nvPicPr>
          <p:cNvPr id="358" name="legende copie.jpg" descr="legende copi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82453" y="3076"/>
            <a:ext cx="2476630" cy="4822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falaiseSchemaStructural copie 2.jpg" descr="falaiseSchemaStructural copie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01" y="-10934"/>
            <a:ext cx="13780046" cy="784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Capture d’écran 2020-01-03 à 11.17.13.jpg" descr="Capture d’écran 2020-01-03 à 11.17.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557650"/>
            <a:ext cx="13004800" cy="3262045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oupe BB’ NS"/>
          <p:cNvSpPr txBox="1"/>
          <p:nvPr/>
        </p:nvSpPr>
        <p:spPr>
          <a:xfrm>
            <a:off x="3116021" y="8964270"/>
            <a:ext cx="21753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Coupe BB’ NS</a:t>
            </a:r>
          </a:p>
        </p:txBody>
      </p:sp>
      <p:sp>
        <p:nvSpPr>
          <p:cNvPr id="363" name="Cette coupe justifie l’appellation « synclinorium » et non pas simple synclinal."/>
          <p:cNvSpPr txBox="1"/>
          <p:nvPr/>
        </p:nvSpPr>
        <p:spPr>
          <a:xfrm>
            <a:off x="221373" y="9413900"/>
            <a:ext cx="796465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800"/>
            </a:lvl1pPr>
          </a:lstStyle>
          <a:p>
            <a:pPr/>
            <a:r>
              <a:t>Cette coupe justifie l’appellation « synclinorium » et non pas simple synclinal.</a:t>
            </a:r>
          </a:p>
        </p:txBody>
      </p:sp>
      <p:sp>
        <p:nvSpPr>
          <p:cNvPr id="364" name="Ligne"/>
          <p:cNvSpPr/>
          <p:nvPr/>
        </p:nvSpPr>
        <p:spPr>
          <a:xfrm flipH="1" flipV="1">
            <a:off x="8490147" y="8632378"/>
            <a:ext cx="433687" cy="9000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5" name="Ligne"/>
          <p:cNvSpPr/>
          <p:nvPr/>
        </p:nvSpPr>
        <p:spPr>
          <a:xfrm flipV="1">
            <a:off x="8219330" y="9543802"/>
            <a:ext cx="722711" cy="8939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chateauGeol.jpg" descr="chateau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Limite Quartzite - Schistes du Pissot"/>
          <p:cNvSpPr txBox="1"/>
          <p:nvPr>
            <p:ph type="title"/>
          </p:nvPr>
        </p:nvSpPr>
        <p:spPr>
          <a:xfrm>
            <a:off x="-37555" y="-88454"/>
            <a:ext cx="13079910" cy="1280270"/>
          </a:xfrm>
          <a:prstGeom prst="rect">
            <a:avLst/>
          </a:prstGeom>
        </p:spPr>
        <p:txBody>
          <a:bodyPr/>
          <a:lstStyle>
            <a:lvl1pPr defTabSz="449833">
              <a:defRPr sz="6006"/>
            </a:lvl1pPr>
          </a:lstStyle>
          <a:p>
            <a:pPr/>
            <a:r>
              <a:t>Limite Quartzite - Schistes du Pissot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a cluse de l’Ante"/>
          <p:cNvSpPr txBox="1"/>
          <p:nvPr>
            <p:ph type="title"/>
          </p:nvPr>
        </p:nvSpPr>
        <p:spPr>
          <a:xfrm>
            <a:off x="8582" y="3224"/>
            <a:ext cx="12847589" cy="107136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La cluse de l’Ante</a:t>
            </a:r>
          </a:p>
        </p:txBody>
      </p:sp>
      <p:pic>
        <p:nvPicPr>
          <p:cNvPr id="129" name="DSC02605 copie.JPG" descr="DSC02605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3490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Nord"/>
          <p:cNvSpPr txBox="1"/>
          <p:nvPr/>
        </p:nvSpPr>
        <p:spPr>
          <a:xfrm>
            <a:off x="8870848" y="4646270"/>
            <a:ext cx="8257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Nord</a:t>
            </a:r>
          </a:p>
        </p:txBody>
      </p:sp>
      <p:sp>
        <p:nvSpPr>
          <p:cNvPr id="131" name="Sud"/>
          <p:cNvSpPr txBox="1"/>
          <p:nvPr/>
        </p:nvSpPr>
        <p:spPr>
          <a:xfrm>
            <a:off x="7013752" y="9218270"/>
            <a:ext cx="6790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Sud</a:t>
            </a:r>
          </a:p>
        </p:txBody>
      </p:sp>
      <p:sp>
        <p:nvSpPr>
          <p:cNvPr id="132" name="Le Mont Myrrha"/>
          <p:cNvSpPr txBox="1"/>
          <p:nvPr/>
        </p:nvSpPr>
        <p:spPr>
          <a:xfrm>
            <a:off x="2448763" y="3287370"/>
            <a:ext cx="241767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Mont Myrrha</a:t>
            </a:r>
          </a:p>
        </p:txBody>
      </p:sp>
      <p:sp>
        <p:nvSpPr>
          <p:cNvPr id="133" name="Grès Armoricain"/>
          <p:cNvSpPr txBox="1"/>
          <p:nvPr/>
        </p:nvSpPr>
        <p:spPr>
          <a:xfrm>
            <a:off x="256692" y="4938370"/>
            <a:ext cx="24838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Grès Armoricain</a:t>
            </a:r>
          </a:p>
        </p:txBody>
      </p:sp>
      <p:sp>
        <p:nvSpPr>
          <p:cNvPr id="134" name="Grès Armoricain"/>
          <p:cNvSpPr txBox="1"/>
          <p:nvPr/>
        </p:nvSpPr>
        <p:spPr>
          <a:xfrm>
            <a:off x="10505592" y="5509870"/>
            <a:ext cx="24838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Grès Armoricain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chateauGeol.jpg" descr="chateau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Ligne"/>
          <p:cNvSpPr/>
          <p:nvPr/>
        </p:nvSpPr>
        <p:spPr>
          <a:xfrm>
            <a:off x="5740400" y="4642097"/>
            <a:ext cx="1524001" cy="291606"/>
          </a:xfrm>
          <a:prstGeom prst="line">
            <a:avLst/>
          </a:prstGeom>
          <a:ln w="63500">
            <a:solidFill>
              <a:schemeClr val="accent5">
                <a:lumOff val="-29866"/>
                <a:alpha val="60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2" name="Ligne"/>
          <p:cNvSpPr/>
          <p:nvPr/>
        </p:nvSpPr>
        <p:spPr>
          <a:xfrm flipV="1">
            <a:off x="5653732" y="1362471"/>
            <a:ext cx="821582" cy="4168082"/>
          </a:xfrm>
          <a:prstGeom prst="line">
            <a:avLst/>
          </a:prstGeom>
          <a:ln w="63500">
            <a:solidFill>
              <a:schemeClr val="accent5">
                <a:lumOff val="-29866"/>
                <a:alpha val="60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3" name="Ligne"/>
          <p:cNvSpPr/>
          <p:nvPr/>
        </p:nvSpPr>
        <p:spPr>
          <a:xfrm flipV="1">
            <a:off x="7190432" y="3829347"/>
            <a:ext cx="300683" cy="1917106"/>
          </a:xfrm>
          <a:prstGeom prst="line">
            <a:avLst/>
          </a:prstGeom>
          <a:ln w="63500">
            <a:solidFill>
              <a:schemeClr val="accent5">
                <a:lumOff val="-29866"/>
                <a:alpha val="60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4" name="Ligne"/>
          <p:cNvSpPr/>
          <p:nvPr/>
        </p:nvSpPr>
        <p:spPr>
          <a:xfrm>
            <a:off x="3338052" y="4368799"/>
            <a:ext cx="2399124" cy="416572"/>
          </a:xfrm>
          <a:prstGeom prst="line">
            <a:avLst/>
          </a:prstGeom>
          <a:ln w="63500">
            <a:solidFill>
              <a:schemeClr val="accent5">
                <a:lumOff val="-29866"/>
                <a:alpha val="60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Ligne"/>
          <p:cNvSpPr/>
          <p:nvPr/>
        </p:nvSpPr>
        <p:spPr>
          <a:xfrm>
            <a:off x="7338552" y="4579614"/>
            <a:ext cx="1156756" cy="207667"/>
          </a:xfrm>
          <a:prstGeom prst="line">
            <a:avLst/>
          </a:prstGeom>
          <a:ln w="63500">
            <a:solidFill>
              <a:schemeClr val="accent5">
                <a:lumOff val="-29866"/>
                <a:alpha val="60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Limite Quartzite - Schistes du Pissot"/>
          <p:cNvSpPr txBox="1"/>
          <p:nvPr>
            <p:ph type="title"/>
          </p:nvPr>
        </p:nvSpPr>
        <p:spPr>
          <a:xfrm>
            <a:off x="-37555" y="-88454"/>
            <a:ext cx="13079910" cy="1280270"/>
          </a:xfrm>
          <a:prstGeom prst="rect">
            <a:avLst/>
          </a:prstGeom>
        </p:spPr>
        <p:txBody>
          <a:bodyPr/>
          <a:lstStyle>
            <a:lvl1pPr defTabSz="449833">
              <a:defRPr sz="6006"/>
            </a:lvl1pPr>
          </a:lstStyle>
          <a:p>
            <a:pPr/>
            <a:r>
              <a:t>Limite Quartzite - Schistes du Pissot</a:t>
            </a:r>
          </a:p>
        </p:txBody>
      </p:sp>
      <p:sp>
        <p:nvSpPr>
          <p:cNvPr id="377" name="Failles"/>
          <p:cNvSpPr txBox="1"/>
          <p:nvPr/>
        </p:nvSpPr>
        <p:spPr>
          <a:xfrm>
            <a:off x="4941461" y="8519130"/>
            <a:ext cx="2246123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Failles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imite Quartzite - Schistes du Pissot"/>
          <p:cNvSpPr txBox="1"/>
          <p:nvPr>
            <p:ph type="title"/>
          </p:nvPr>
        </p:nvSpPr>
        <p:spPr>
          <a:xfrm>
            <a:off x="-37555" y="-88454"/>
            <a:ext cx="13079910" cy="1280270"/>
          </a:xfrm>
          <a:prstGeom prst="rect">
            <a:avLst/>
          </a:prstGeom>
        </p:spPr>
        <p:txBody>
          <a:bodyPr/>
          <a:lstStyle>
            <a:lvl1pPr defTabSz="449833">
              <a:defRPr sz="6006"/>
            </a:lvl1pPr>
          </a:lstStyle>
          <a:p>
            <a:pPr/>
            <a:r>
              <a:t>Limite Quartzite - Schistes du Pissot</a:t>
            </a:r>
          </a:p>
        </p:txBody>
      </p:sp>
      <p:pic>
        <p:nvPicPr>
          <p:cNvPr id="380" name="chagteauAer.jpg" descr="chagteau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Ligne"/>
          <p:cNvSpPr/>
          <p:nvPr/>
        </p:nvSpPr>
        <p:spPr>
          <a:xfrm>
            <a:off x="5740400" y="4642097"/>
            <a:ext cx="1524001" cy="291606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2" name="Ligne"/>
          <p:cNvSpPr/>
          <p:nvPr/>
        </p:nvSpPr>
        <p:spPr>
          <a:xfrm flipV="1">
            <a:off x="5653732" y="1362471"/>
            <a:ext cx="821582" cy="416808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3" name="Ligne"/>
          <p:cNvSpPr/>
          <p:nvPr/>
        </p:nvSpPr>
        <p:spPr>
          <a:xfrm flipV="1">
            <a:off x="7190432" y="3829347"/>
            <a:ext cx="300683" cy="1917106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4" name="Ligne"/>
          <p:cNvSpPr/>
          <p:nvPr/>
        </p:nvSpPr>
        <p:spPr>
          <a:xfrm>
            <a:off x="3338052" y="4368799"/>
            <a:ext cx="2399124" cy="41657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5" name="Ligne"/>
          <p:cNvSpPr/>
          <p:nvPr/>
        </p:nvSpPr>
        <p:spPr>
          <a:xfrm>
            <a:off x="7338552" y="4579614"/>
            <a:ext cx="1156756" cy="207667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6" name="Schistes du Pissot"/>
          <p:cNvSpPr txBox="1"/>
          <p:nvPr/>
        </p:nvSpPr>
        <p:spPr>
          <a:xfrm>
            <a:off x="4025239" y="5192370"/>
            <a:ext cx="27953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Schistes du Pissot</a:t>
            </a:r>
          </a:p>
        </p:txBody>
      </p:sp>
      <p:sp>
        <p:nvSpPr>
          <p:cNvPr id="387" name="Quarzite ou Grès Armoricain"/>
          <p:cNvSpPr txBox="1"/>
          <p:nvPr/>
        </p:nvSpPr>
        <p:spPr>
          <a:xfrm>
            <a:off x="4377029" y="3922370"/>
            <a:ext cx="425074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Quarzite ou Grès Armoricain</a:t>
            </a:r>
          </a:p>
        </p:txBody>
      </p:sp>
      <p:sp>
        <p:nvSpPr>
          <p:cNvPr id="388" name="Failles"/>
          <p:cNvSpPr txBox="1"/>
          <p:nvPr/>
        </p:nvSpPr>
        <p:spPr>
          <a:xfrm>
            <a:off x="4941461" y="8519130"/>
            <a:ext cx="2246123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Failles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rès Armoricain"/>
          <p:cNvSpPr txBox="1"/>
          <p:nvPr>
            <p:ph type="title"/>
          </p:nvPr>
        </p:nvSpPr>
        <p:spPr>
          <a:xfrm>
            <a:off x="-5805" y="-60921"/>
            <a:ext cx="13016410" cy="1183185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Grès Armoricain</a:t>
            </a:r>
          </a:p>
        </p:txBody>
      </p:sp>
      <p:pic>
        <p:nvPicPr>
          <p:cNvPr id="391" name="DSC02676-rocherInterieurChateau copie.JPG" descr="DSC02676-rocherInterieurChateau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12065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à l’intérieur des remparts"/>
          <p:cNvSpPr txBox="1"/>
          <p:nvPr/>
        </p:nvSpPr>
        <p:spPr>
          <a:xfrm>
            <a:off x="101345" y="7046570"/>
            <a:ext cx="37597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à l’intérieur des remparts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DSC02602-schistesPissot copie.JPG" descr="DSC02602-schistesPissot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64" y="0"/>
            <a:ext cx="650532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chistes du Pissot sous les remparts"/>
          <p:cNvSpPr txBox="1"/>
          <p:nvPr>
            <p:ph type="title"/>
          </p:nvPr>
        </p:nvSpPr>
        <p:spPr>
          <a:xfrm>
            <a:off x="5994400" y="155575"/>
            <a:ext cx="6884244" cy="2152650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pPr/>
            <a:r>
              <a:t>Schistes du Pissot sous les remparts</a:t>
            </a:r>
          </a:p>
        </p:txBody>
      </p:sp>
      <p:sp>
        <p:nvSpPr>
          <p:cNvPr id="396" name="Le donjon est bien sur les Grès Armoricains. Mais les remparts sud situés près du parking sont sur les Schistes du Pissot."/>
          <p:cNvSpPr txBox="1"/>
          <p:nvPr/>
        </p:nvSpPr>
        <p:spPr>
          <a:xfrm>
            <a:off x="7297079" y="4197815"/>
            <a:ext cx="5103889" cy="351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Le donjon est bien sur les Grès Armoricains. Mais les remparts sud situés près du parking sont sur les Schistes du Pissot.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chistes d’Urville = S. du Pissot"/>
          <p:cNvSpPr txBox="1"/>
          <p:nvPr>
            <p:ph type="title"/>
          </p:nvPr>
        </p:nvSpPr>
        <p:spPr>
          <a:xfrm>
            <a:off x="9921" y="20687"/>
            <a:ext cx="12876859" cy="1069430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Schistes d’Urville = S. du Pissot</a:t>
            </a:r>
          </a:p>
        </p:txBody>
      </p:sp>
      <p:pic>
        <p:nvPicPr>
          <p:cNvPr id="399" name="DSC07855 copie.JPG" descr="DSC07855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5396"/>
            <a:ext cx="13004800" cy="867247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oute de Bretagne…"/>
          <p:cNvSpPr txBox="1"/>
          <p:nvPr/>
        </p:nvSpPr>
        <p:spPr>
          <a:xfrm>
            <a:off x="1794916" y="1038428"/>
            <a:ext cx="9414968" cy="104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Route de Bretagne</a:t>
            </a:r>
          </a:p>
          <a:p>
            <a:pPr>
              <a:defRPr b="0" sz="1900">
                <a:solidFill>
                  <a:srgbClr val="FFFFFF"/>
                </a:solidFill>
              </a:defRPr>
            </a:pPr>
            <a:r>
              <a:t>Ces schistes paléozoïques ordoviciens peuvent localement contenir du minerai de fer.</a:t>
            </a:r>
          </a:p>
          <a:p>
            <a:pPr>
              <a:defRPr b="0" sz="1900">
                <a:solidFill>
                  <a:srgbClr val="FFFFFF"/>
                </a:solidFill>
              </a:defRPr>
            </a:pPr>
            <a:r>
              <a:t>(Même formation qu’à La Ferrière-aux-Étangs)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chistes métamorphisés (cornéennes)"/>
          <p:cNvSpPr txBox="1"/>
          <p:nvPr>
            <p:ph type="title"/>
          </p:nvPr>
        </p:nvSpPr>
        <p:spPr>
          <a:xfrm>
            <a:off x="30360" y="-34925"/>
            <a:ext cx="12944080" cy="1103115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Schistes métamorphisés (cornéennes)</a:t>
            </a:r>
          </a:p>
        </p:txBody>
      </p:sp>
      <p:pic>
        <p:nvPicPr>
          <p:cNvPr id="403" name="DSC07835-cordeliers.jpg" descr="DSC07835-cordeli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6417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Cornéennes du…"/>
          <p:cNvSpPr txBox="1"/>
          <p:nvPr/>
        </p:nvSpPr>
        <p:spPr>
          <a:xfrm>
            <a:off x="5293563" y="6760820"/>
            <a:ext cx="241767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Cornéennes du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Précambrien</a:t>
            </a:r>
          </a:p>
        </p:txBody>
      </p:sp>
      <p:sp>
        <p:nvSpPr>
          <p:cNvPr id="405" name="Porte des…"/>
          <p:cNvSpPr txBox="1"/>
          <p:nvPr/>
        </p:nvSpPr>
        <p:spPr>
          <a:xfrm>
            <a:off x="678332" y="5007994"/>
            <a:ext cx="161513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Porte des</a:t>
            </a:r>
          </a:p>
          <a:p>
            <a:pPr/>
            <a:r>
              <a:t>Cordeliers</a:t>
            </a:r>
          </a:p>
        </p:txBody>
      </p:sp>
      <p:sp>
        <p:nvSpPr>
          <p:cNvPr id="406" name="Comment expliquer la présence d’une roche métamorphique ici, alors qu’il n’y a pas d’affleurement de granite à proximité ?"/>
          <p:cNvSpPr txBox="1"/>
          <p:nvPr/>
        </p:nvSpPr>
        <p:spPr>
          <a:xfrm>
            <a:off x="184928" y="1363320"/>
            <a:ext cx="5794852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Comment expliquer la présence d’une roche métamorphique ici, alors qu’il n’y a pas d’affleurement de granite à proximité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2) Sassy"/>
          <p:cNvSpPr txBox="1"/>
          <p:nvPr>
            <p:ph type="title"/>
          </p:nvPr>
        </p:nvSpPr>
        <p:spPr>
          <a:xfrm>
            <a:off x="226268" y="-9972"/>
            <a:ext cx="12843372" cy="1725663"/>
          </a:xfrm>
          <a:prstGeom prst="rect">
            <a:avLst/>
          </a:prstGeom>
        </p:spPr>
        <p:txBody>
          <a:bodyPr/>
          <a:lstStyle/>
          <a:p>
            <a:pPr/>
            <a:r>
              <a:t>2) Sassy</a:t>
            </a:r>
          </a:p>
        </p:txBody>
      </p:sp>
      <p:pic>
        <p:nvPicPr>
          <p:cNvPr id="409" name="mabpcoup.gif" descr="mabpcoup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3119" y="1916101"/>
            <a:ext cx="6923762" cy="7831149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Nous venons d’étudier le synclinorium de la Zone Bocaine qui affleure de Granville à Tournai-sur-Dive, en passant par Falaise. C’est le plus visible.…"/>
          <p:cNvSpPr txBox="1"/>
          <p:nvPr/>
        </p:nvSpPr>
        <p:spPr>
          <a:xfrm>
            <a:off x="456533" y="2455520"/>
            <a:ext cx="5159419" cy="524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Nous venons d’étudier le synclinorium de la Zone Bocaine qui affleure de Granville à Tournai-sur-Dive, en passant par Falaise. C’est le plus visible.</a:t>
            </a:r>
          </a:p>
          <a:p>
            <a:pPr/>
          </a:p>
          <a:p>
            <a:pPr/>
          </a:p>
          <a:p>
            <a:pPr/>
            <a:r>
              <a:t>Mais, il en existe d’autres, parallèles (O-E). Ils sont plus ou moins cachés :</a:t>
            </a:r>
          </a:p>
          <a:p>
            <a:pPr/>
            <a:r>
              <a:t>Celui de Soumont-Sassy-Perrières,</a:t>
            </a:r>
          </a:p>
          <a:p>
            <a:pPr/>
            <a:r>
              <a:t>et celui de May-sur-Orne</a:t>
            </a:r>
          </a:p>
        </p:txBody>
      </p:sp>
      <p:sp>
        <p:nvSpPr>
          <p:cNvPr id="411" name="Ligne"/>
          <p:cNvSpPr/>
          <p:nvPr/>
        </p:nvSpPr>
        <p:spPr>
          <a:xfrm>
            <a:off x="5541119" y="3796159"/>
            <a:ext cx="1929467" cy="1302346"/>
          </a:xfrm>
          <a:prstGeom prst="line">
            <a:avLst/>
          </a:prstGeom>
          <a:ln w="889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2" name="Ligne"/>
          <p:cNvSpPr/>
          <p:nvPr/>
        </p:nvSpPr>
        <p:spPr>
          <a:xfrm flipV="1">
            <a:off x="4945882" y="4994853"/>
            <a:ext cx="3421717" cy="1472676"/>
          </a:xfrm>
          <a:prstGeom prst="line">
            <a:avLst/>
          </a:prstGeom>
          <a:ln w="889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3synclinaux.jpg" descr="3synclinau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79" y="0"/>
            <a:ext cx="1096667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3…"/>
          <p:cNvSpPr txBox="1"/>
          <p:nvPr>
            <p:ph type="title"/>
          </p:nvPr>
        </p:nvSpPr>
        <p:spPr>
          <a:xfrm>
            <a:off x="11061650" y="419100"/>
            <a:ext cx="1742778" cy="924173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3</a:t>
            </a: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2</a:t>
            </a: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1</a:t>
            </a:r>
          </a:p>
        </p:txBody>
      </p:sp>
      <p:sp>
        <p:nvSpPr>
          <p:cNvPr id="416" name="Ligne"/>
          <p:cNvSpPr/>
          <p:nvPr/>
        </p:nvSpPr>
        <p:spPr>
          <a:xfrm flipH="1">
            <a:off x="4338389" y="1626790"/>
            <a:ext cx="6982769" cy="600225"/>
          </a:xfrm>
          <a:prstGeom prst="line">
            <a:avLst/>
          </a:prstGeom>
          <a:ln w="1143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Ligne"/>
          <p:cNvSpPr/>
          <p:nvPr/>
        </p:nvSpPr>
        <p:spPr>
          <a:xfrm flipH="1" flipV="1">
            <a:off x="6958707" y="4532142"/>
            <a:ext cx="4527551" cy="714149"/>
          </a:xfrm>
          <a:prstGeom prst="line">
            <a:avLst/>
          </a:prstGeom>
          <a:ln w="1143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8" name="Ligne"/>
          <p:cNvSpPr/>
          <p:nvPr/>
        </p:nvSpPr>
        <p:spPr>
          <a:xfrm flipH="1" flipV="1">
            <a:off x="8875911" y="7586710"/>
            <a:ext cx="2940547" cy="1113981"/>
          </a:xfrm>
          <a:prstGeom prst="line">
            <a:avLst/>
          </a:prstGeom>
          <a:ln w="1143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ynclinaux.gif" descr="synclinaux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4" y="0"/>
            <a:ext cx="1082397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3…"/>
          <p:cNvSpPr txBox="1"/>
          <p:nvPr>
            <p:ph type="title"/>
          </p:nvPr>
        </p:nvSpPr>
        <p:spPr>
          <a:xfrm>
            <a:off x="11061650" y="419100"/>
            <a:ext cx="1742778" cy="924173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3</a:t>
            </a: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2</a:t>
            </a: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assy - synclinal caché de Perrières"/>
          <p:cNvSpPr txBox="1"/>
          <p:nvPr>
            <p:ph type="title"/>
          </p:nvPr>
        </p:nvSpPr>
        <p:spPr>
          <a:xfrm>
            <a:off x="31998" y="22026"/>
            <a:ext cx="12940804" cy="11636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Sassy - synclinal caché de Perrières</a:t>
            </a:r>
          </a:p>
        </p:txBody>
      </p:sp>
      <p:pic>
        <p:nvPicPr>
          <p:cNvPr id="424" name="aer-hydro.jpg" descr="aer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assy"/>
          <p:cNvSpPr txBox="1"/>
          <p:nvPr/>
        </p:nvSpPr>
        <p:spPr>
          <a:xfrm>
            <a:off x="7743291" y="3566770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Sassy</a:t>
            </a:r>
          </a:p>
        </p:txBody>
      </p:sp>
      <p:sp>
        <p:nvSpPr>
          <p:cNvPr id="426" name="Perrières"/>
          <p:cNvSpPr txBox="1"/>
          <p:nvPr/>
        </p:nvSpPr>
        <p:spPr>
          <a:xfrm>
            <a:off x="7207300" y="5509870"/>
            <a:ext cx="1435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orps"/>
          <p:cNvSpPr txBox="1"/>
          <p:nvPr>
            <p:ph type="body" idx="1"/>
          </p:nvPr>
        </p:nvSpPr>
        <p:spPr>
          <a:xfrm>
            <a:off x="7886700" y="28194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DSC02653-cluseAnte copie.JPG" descr="DSC02653-cluseAnte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5198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a cluse de l’Ante"/>
          <p:cNvSpPr txBox="1"/>
          <p:nvPr>
            <p:ph type="title"/>
          </p:nvPr>
        </p:nvSpPr>
        <p:spPr>
          <a:xfrm>
            <a:off x="8582" y="3224"/>
            <a:ext cx="12847589" cy="107136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La cluse de l’Ante</a:t>
            </a:r>
          </a:p>
        </p:txBody>
      </p:sp>
      <p:sp>
        <p:nvSpPr>
          <p:cNvPr id="139" name="L’Ante prend sa source à Martigny-sur-l’Ante"/>
          <p:cNvSpPr txBox="1"/>
          <p:nvPr/>
        </p:nvSpPr>
        <p:spPr>
          <a:xfrm>
            <a:off x="6028639" y="1102970"/>
            <a:ext cx="66117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L’Ante prend sa source à Martigny-sur-l’Ante</a:t>
            </a:r>
          </a:p>
        </p:txBody>
      </p:sp>
      <p:sp>
        <p:nvSpPr>
          <p:cNvPr id="140" name="… se jette dans la Dives…"/>
          <p:cNvSpPr txBox="1"/>
          <p:nvPr/>
        </p:nvSpPr>
        <p:spPr>
          <a:xfrm>
            <a:off x="2302103" y="8449920"/>
            <a:ext cx="367619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… se jette dans la Dives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à Morteaux-Coulibœuf</a:t>
            </a:r>
          </a:p>
        </p:txBody>
      </p:sp>
      <p:sp>
        <p:nvSpPr>
          <p:cNvPr id="141" name="Ligne"/>
          <p:cNvSpPr/>
          <p:nvPr/>
        </p:nvSpPr>
        <p:spPr>
          <a:xfrm flipH="1">
            <a:off x="4211786" y="7025431"/>
            <a:ext cx="905422" cy="1356073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" name="Aval"/>
          <p:cNvSpPr txBox="1"/>
          <p:nvPr/>
        </p:nvSpPr>
        <p:spPr>
          <a:xfrm>
            <a:off x="1184554" y="9307170"/>
            <a:ext cx="72969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Aval</a:t>
            </a:r>
          </a:p>
        </p:txBody>
      </p:sp>
      <p:sp>
        <p:nvSpPr>
          <p:cNvPr id="143" name="Ligne"/>
          <p:cNvSpPr/>
          <p:nvPr/>
        </p:nvSpPr>
        <p:spPr>
          <a:xfrm>
            <a:off x="11760200" y="1633809"/>
            <a:ext cx="112300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" name="Sud"/>
          <p:cNvSpPr txBox="1"/>
          <p:nvPr/>
        </p:nvSpPr>
        <p:spPr>
          <a:xfrm>
            <a:off x="2759252" y="1403280"/>
            <a:ext cx="6790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Sud</a:t>
            </a:r>
          </a:p>
        </p:txBody>
      </p:sp>
      <p:sp>
        <p:nvSpPr>
          <p:cNvPr id="145" name="Nord"/>
          <p:cNvSpPr txBox="1"/>
          <p:nvPr/>
        </p:nvSpPr>
        <p:spPr>
          <a:xfrm>
            <a:off x="4489348" y="9347696"/>
            <a:ext cx="82570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Nord</a:t>
            </a:r>
          </a:p>
        </p:txBody>
      </p:sp>
      <p:sp>
        <p:nvSpPr>
          <p:cNvPr id="146" name="Grès Armoricain"/>
          <p:cNvSpPr txBox="1"/>
          <p:nvPr/>
        </p:nvSpPr>
        <p:spPr>
          <a:xfrm>
            <a:off x="4104576" y="2999962"/>
            <a:ext cx="1595248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/>
            <a:r>
              <a:t>Grès Armoricain</a:t>
            </a:r>
          </a:p>
        </p:txBody>
      </p:sp>
      <p:sp>
        <p:nvSpPr>
          <p:cNvPr id="147" name="Grès Armoricain"/>
          <p:cNvSpPr txBox="1"/>
          <p:nvPr/>
        </p:nvSpPr>
        <p:spPr>
          <a:xfrm>
            <a:off x="10975276" y="2999962"/>
            <a:ext cx="1595248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/>
            <a:r>
              <a:t>Grès Armoricain</a:t>
            </a:r>
          </a:p>
        </p:txBody>
      </p:sp>
      <p:sp>
        <p:nvSpPr>
          <p:cNvPr id="148" name="Mont Myrrha"/>
          <p:cNvSpPr txBox="1"/>
          <p:nvPr/>
        </p:nvSpPr>
        <p:spPr>
          <a:xfrm>
            <a:off x="11053826" y="1831409"/>
            <a:ext cx="1666749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Mont Myrrha</a:t>
            </a:r>
          </a:p>
        </p:txBody>
      </p:sp>
      <p:pic>
        <p:nvPicPr>
          <p:cNvPr id="149" name="guillaume.png" descr="guillau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2984" y="5562354"/>
            <a:ext cx="1714501" cy="267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1950.jpg" descr="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assy - synclinal caché de Perrières"/>
          <p:cNvSpPr txBox="1"/>
          <p:nvPr>
            <p:ph type="title"/>
          </p:nvPr>
        </p:nvSpPr>
        <p:spPr>
          <a:xfrm>
            <a:off x="31998" y="22026"/>
            <a:ext cx="12940804" cy="11636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Sassy - synclinal caché de Perrières</a:t>
            </a:r>
          </a:p>
        </p:txBody>
      </p:sp>
      <p:sp>
        <p:nvSpPr>
          <p:cNvPr id="430" name="Sassy"/>
          <p:cNvSpPr txBox="1"/>
          <p:nvPr/>
        </p:nvSpPr>
        <p:spPr>
          <a:xfrm>
            <a:off x="7743291" y="3566770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Sassy</a:t>
            </a:r>
          </a:p>
        </p:txBody>
      </p:sp>
      <p:sp>
        <p:nvSpPr>
          <p:cNvPr id="431" name="Perrières"/>
          <p:cNvSpPr txBox="1"/>
          <p:nvPr/>
        </p:nvSpPr>
        <p:spPr>
          <a:xfrm>
            <a:off x="7207300" y="5509870"/>
            <a:ext cx="1435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eol.jpg" descr="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assy - synclinal caché de Perrières"/>
          <p:cNvSpPr txBox="1"/>
          <p:nvPr>
            <p:ph type="title"/>
          </p:nvPr>
        </p:nvSpPr>
        <p:spPr>
          <a:xfrm>
            <a:off x="31998" y="22026"/>
            <a:ext cx="12940804" cy="11636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Sassy - synclinal caché de 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relief-hydro.jpg" descr="relief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assy - synclinal caché de Perrières"/>
          <p:cNvSpPr txBox="1"/>
          <p:nvPr>
            <p:ph type="title"/>
          </p:nvPr>
        </p:nvSpPr>
        <p:spPr>
          <a:xfrm>
            <a:off x="31998" y="22026"/>
            <a:ext cx="12940804" cy="11636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Sassy - synclinal caché de Perrières</a:t>
            </a:r>
          </a:p>
        </p:txBody>
      </p:sp>
      <p:sp>
        <p:nvSpPr>
          <p:cNvPr id="438" name="Sassy"/>
          <p:cNvSpPr txBox="1"/>
          <p:nvPr/>
        </p:nvSpPr>
        <p:spPr>
          <a:xfrm>
            <a:off x="7743291" y="3566770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Sassy</a:t>
            </a:r>
          </a:p>
        </p:txBody>
      </p:sp>
      <p:sp>
        <p:nvSpPr>
          <p:cNvPr id="439" name="Perrières"/>
          <p:cNvSpPr txBox="1"/>
          <p:nvPr/>
        </p:nvSpPr>
        <p:spPr>
          <a:xfrm>
            <a:off x="7207300" y="5509870"/>
            <a:ext cx="1435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eol-relief.jpg" descr="geol-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assy - synclinal caché de Perrières"/>
          <p:cNvSpPr txBox="1"/>
          <p:nvPr>
            <p:ph type="title"/>
          </p:nvPr>
        </p:nvSpPr>
        <p:spPr>
          <a:xfrm>
            <a:off x="31998" y="22026"/>
            <a:ext cx="12940804" cy="1163688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Sassy - synclinal caché de Perrières</a:t>
            </a:r>
          </a:p>
        </p:txBody>
      </p:sp>
      <p:sp>
        <p:nvSpPr>
          <p:cNvPr id="443" name="Sassy"/>
          <p:cNvSpPr txBox="1"/>
          <p:nvPr/>
        </p:nvSpPr>
        <p:spPr>
          <a:xfrm>
            <a:off x="7743291" y="3566770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Sassy</a:t>
            </a:r>
          </a:p>
        </p:txBody>
      </p:sp>
      <p:sp>
        <p:nvSpPr>
          <p:cNvPr id="444" name="Perrières"/>
          <p:cNvSpPr txBox="1"/>
          <p:nvPr/>
        </p:nvSpPr>
        <p:spPr>
          <a:xfrm>
            <a:off x="7207300" y="5509870"/>
            <a:ext cx="1435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ipple-marks dans l’ancienne carrière de Sassy"/>
          <p:cNvSpPr txBox="1"/>
          <p:nvPr>
            <p:ph type="title"/>
          </p:nvPr>
        </p:nvSpPr>
        <p:spPr>
          <a:xfrm>
            <a:off x="15081" y="-101600"/>
            <a:ext cx="12974638" cy="21590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Ripple-marks dans l’ancienne carrière de Sassy</a:t>
            </a:r>
          </a:p>
        </p:txBody>
      </p:sp>
      <p:pic>
        <p:nvPicPr>
          <p:cNvPr id="447" name="ripple-marks.jpg" descr="ripple-mark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2255837"/>
            <a:ext cx="9575800" cy="7454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Une plage redressée à la verticale"/>
          <p:cNvSpPr txBox="1"/>
          <p:nvPr/>
        </p:nvSpPr>
        <p:spPr>
          <a:xfrm>
            <a:off x="5092242" y="2347570"/>
            <a:ext cx="5030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Une plage redressée à la verticale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  <p:pic>
        <p:nvPicPr>
          <p:cNvPr id="451" name="chateletCP.jpg" descr="chateletC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1358503"/>
            <a:ext cx="12674600" cy="814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ortailSassy.jpg" descr="portailSass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" y="1649660"/>
            <a:ext cx="12433300" cy="7962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  <p:sp>
        <p:nvSpPr>
          <p:cNvPr id="455" name="Porte monumentale"/>
          <p:cNvSpPr txBox="1"/>
          <p:nvPr/>
        </p:nvSpPr>
        <p:spPr>
          <a:xfrm>
            <a:off x="4440428" y="8773770"/>
            <a:ext cx="29809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Porte monumentale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DSC02586-sassyChateau copie.JPG" descr="DSC02586-sassyChateau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30657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  <p:sp>
        <p:nvSpPr>
          <p:cNvPr id="459" name="Le pigeonnier octogonal sur Grès Armoricain"/>
          <p:cNvSpPr txBox="1"/>
          <p:nvPr/>
        </p:nvSpPr>
        <p:spPr>
          <a:xfrm>
            <a:off x="3177946" y="8913470"/>
            <a:ext cx="66489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Le pigeonnier octogonal sur Grès Armoricain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DSC02587-sassyChateau copie.JPG" descr="DSC02587-sassyChateau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57694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  <p:sp>
        <p:nvSpPr>
          <p:cNvPr id="463" name="… et son pigeonnier"/>
          <p:cNvSpPr txBox="1"/>
          <p:nvPr/>
        </p:nvSpPr>
        <p:spPr>
          <a:xfrm>
            <a:off x="5697524" y="7465670"/>
            <a:ext cx="30321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… et son pigeonnier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DSC02588 copie.JPG" descr="DSC02588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6407"/>
            <a:ext cx="13004800" cy="771233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  <p:sp>
        <p:nvSpPr>
          <p:cNvPr id="467" name="Ligne"/>
          <p:cNvSpPr/>
          <p:nvPr/>
        </p:nvSpPr>
        <p:spPr>
          <a:xfrm flipH="1">
            <a:off x="3370490" y="1357869"/>
            <a:ext cx="4153931" cy="41539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8" name="… et son pigeonnier"/>
          <p:cNvSpPr txBox="1"/>
          <p:nvPr/>
        </p:nvSpPr>
        <p:spPr>
          <a:xfrm>
            <a:off x="6345224" y="7059270"/>
            <a:ext cx="30321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… et son pigeonnier</a:t>
            </a:r>
          </a:p>
        </p:txBody>
      </p:sp>
      <p:sp>
        <p:nvSpPr>
          <p:cNvPr id="469" name="Ligne"/>
          <p:cNvSpPr/>
          <p:nvPr/>
        </p:nvSpPr>
        <p:spPr>
          <a:xfrm flipV="1">
            <a:off x="9486899" y="6032500"/>
            <a:ext cx="1270001" cy="12700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SC02662-cluseVersLeS copie.JPG" descr="DSC02662-cluseVersLeS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6566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La cluse de l’Ante"/>
          <p:cNvSpPr txBox="1"/>
          <p:nvPr>
            <p:ph type="title"/>
          </p:nvPr>
        </p:nvSpPr>
        <p:spPr>
          <a:xfrm>
            <a:off x="8582" y="3224"/>
            <a:ext cx="12847589" cy="107136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La cluse de l’Ante</a:t>
            </a:r>
          </a:p>
        </p:txBody>
      </p:sp>
      <p:sp>
        <p:nvSpPr>
          <p:cNvPr id="153" name="La Fontaine d’Arlette"/>
          <p:cNvSpPr txBox="1"/>
          <p:nvPr/>
        </p:nvSpPr>
        <p:spPr>
          <a:xfrm>
            <a:off x="4929784" y="2944470"/>
            <a:ext cx="31452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Fontaine d’Arlette</a:t>
            </a:r>
          </a:p>
        </p:txBody>
      </p:sp>
      <p:sp>
        <p:nvSpPr>
          <p:cNvPr id="154" name="Ligne"/>
          <p:cNvSpPr/>
          <p:nvPr/>
        </p:nvSpPr>
        <p:spPr>
          <a:xfrm flipH="1">
            <a:off x="5726906" y="3454399"/>
            <a:ext cx="559595" cy="15660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D243B…"/>
          <p:cNvSpPr txBox="1"/>
          <p:nvPr/>
        </p:nvSpPr>
        <p:spPr>
          <a:xfrm>
            <a:off x="11014227" y="5679478"/>
            <a:ext cx="1898346" cy="680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D243B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« Voie panoramique »</a:t>
            </a:r>
          </a:p>
        </p:txBody>
      </p:sp>
      <p:sp>
        <p:nvSpPr>
          <p:cNvPr id="156" name="Rue de la Roche"/>
          <p:cNvSpPr txBox="1"/>
          <p:nvPr/>
        </p:nvSpPr>
        <p:spPr>
          <a:xfrm>
            <a:off x="4047604" y="4726794"/>
            <a:ext cx="1404392" cy="30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/>
            <a:r>
              <a:t>Rue de la Roche</a:t>
            </a:r>
          </a:p>
        </p:txBody>
      </p:sp>
      <p:pic>
        <p:nvPicPr>
          <p:cNvPr id="157" name="guillaume.png" descr="guillau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8924" y="5863941"/>
            <a:ext cx="590585" cy="565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DSC02593 copie.JPG" descr="DSC02593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73671"/>
            <a:ext cx="13004800" cy="7365482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assy : le Châtelet"/>
          <p:cNvSpPr txBox="1"/>
          <p:nvPr>
            <p:ph type="title"/>
          </p:nvPr>
        </p:nvSpPr>
        <p:spPr>
          <a:xfrm>
            <a:off x="5208" y="17313"/>
            <a:ext cx="12994384" cy="1318073"/>
          </a:xfrm>
          <a:prstGeom prst="rect">
            <a:avLst/>
          </a:prstGeom>
        </p:spPr>
        <p:txBody>
          <a:bodyPr/>
          <a:lstStyle/>
          <a:p>
            <a:pPr/>
            <a:r>
              <a:t>Sassy : le Châtelet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Histoire de Sassy"/>
          <p:cNvSpPr txBox="1"/>
          <p:nvPr>
            <p:ph type="title"/>
          </p:nvPr>
        </p:nvSpPr>
        <p:spPr>
          <a:xfrm>
            <a:off x="15825" y="-73571"/>
            <a:ext cx="12973150" cy="1178471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Histoire de Sassy</a:t>
            </a:r>
          </a:p>
        </p:txBody>
      </p:sp>
      <p:pic>
        <p:nvPicPr>
          <p:cNvPr id="475" name="DSC02874-histoireSassy.JPG" descr="DSC02874-histoireSass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20548"/>
            <a:ext cx="13004800" cy="86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erme de la Varende (XVIIe)"/>
          <p:cNvSpPr txBox="1"/>
          <p:nvPr>
            <p:ph type="title"/>
          </p:nvPr>
        </p:nvSpPr>
        <p:spPr>
          <a:xfrm>
            <a:off x="21530" y="25400"/>
            <a:ext cx="12961740" cy="2159000"/>
          </a:xfrm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/>
            <a:r>
              <a:t>Ferme de la Varende (XVIIe)</a:t>
            </a:r>
          </a:p>
        </p:txBody>
      </p:sp>
      <p:pic>
        <p:nvPicPr>
          <p:cNvPr id="478" name="DSC02872-fermeVarendeSassy..JPG" descr="DSC02872-fermeVarendeSassy.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07787"/>
            <a:ext cx="13004800" cy="86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3) Perriè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3) Perrières</a:t>
            </a:r>
          </a:p>
        </p:txBody>
      </p:sp>
      <p:pic>
        <p:nvPicPr>
          <p:cNvPr id="481" name="perrieresPeriSynclinal.jpg" descr="perrieresPeriSyncl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3799730"/>
            <a:ext cx="4876800" cy="312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Rectangle"/>
          <p:cNvSpPr/>
          <p:nvPr/>
        </p:nvSpPr>
        <p:spPr>
          <a:xfrm>
            <a:off x="4064000" y="3797300"/>
            <a:ext cx="4876800" cy="3129062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3" name="Contrairement au Synclinal de la Zone Bocaine…"/>
          <p:cNvSpPr txBox="1"/>
          <p:nvPr/>
        </p:nvSpPr>
        <p:spPr>
          <a:xfrm>
            <a:off x="1591005" y="7503770"/>
            <a:ext cx="9822790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Contrairement au Synclinal de la Zone Bocaine</a:t>
            </a:r>
          </a:p>
          <a:p>
            <a:pPr/>
            <a:r>
              <a:t>qui se continue sous la couverture secondaire  du Bassin Parisien,</a:t>
            </a:r>
          </a:p>
          <a:p>
            <a:pPr/>
            <a:r>
              <a:t>celui de Soumont - Sassy - Perrières se termine à Perrières.</a:t>
            </a:r>
          </a:p>
        </p:txBody>
      </p:sp>
      <p:sp>
        <p:nvSpPr>
          <p:cNvPr id="484" name="En bleu, le Jurassique, qui  cache partiellement le synclinal"/>
          <p:cNvSpPr txBox="1"/>
          <p:nvPr/>
        </p:nvSpPr>
        <p:spPr>
          <a:xfrm>
            <a:off x="2176678" y="2733432"/>
            <a:ext cx="865144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 bleu, le Jurassique, qui  cache partiellement le synclinal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3) Perriè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3) Perrières</a:t>
            </a:r>
          </a:p>
        </p:txBody>
      </p:sp>
      <p:sp>
        <p:nvSpPr>
          <p:cNvPr id="487" name="Rectangle"/>
          <p:cNvSpPr/>
          <p:nvPr/>
        </p:nvSpPr>
        <p:spPr>
          <a:xfrm>
            <a:off x="4064000" y="3797300"/>
            <a:ext cx="4876800" cy="3129062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88" name="perrieres2.gif" descr="perrieres2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146" y="3816336"/>
            <a:ext cx="4880508" cy="3090989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Je viens d’enlever le Jurassique."/>
          <p:cNvSpPr txBox="1"/>
          <p:nvPr/>
        </p:nvSpPr>
        <p:spPr>
          <a:xfrm>
            <a:off x="4094175" y="2703170"/>
            <a:ext cx="481645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Je viens d’enlever le Jurassique.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errières ou terminaison périsynclinale"/>
          <p:cNvSpPr txBox="1"/>
          <p:nvPr>
            <p:ph type="title"/>
          </p:nvPr>
        </p:nvSpPr>
        <p:spPr>
          <a:xfrm>
            <a:off x="-46088" y="200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pic>
        <p:nvPicPr>
          <p:cNvPr id="492" name="aer.jpg" descr="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Ligne"/>
          <p:cNvSpPr/>
          <p:nvPr/>
        </p:nvSpPr>
        <p:spPr>
          <a:xfrm>
            <a:off x="498872" y="1258936"/>
            <a:ext cx="3411091" cy="14367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4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5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6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7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1950.jpg" descr="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Perrières ou terminaison périsynclinale"/>
          <p:cNvSpPr txBox="1"/>
          <p:nvPr>
            <p:ph type="title"/>
          </p:nvPr>
        </p:nvSpPr>
        <p:spPr>
          <a:xfrm>
            <a:off x="-46088" y="73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sp>
        <p:nvSpPr>
          <p:cNvPr id="502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3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4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5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6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gn.jpg" descr="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Perrières ou terminaison périsynclinale"/>
          <p:cNvSpPr txBox="1"/>
          <p:nvPr>
            <p:ph type="title"/>
          </p:nvPr>
        </p:nvSpPr>
        <p:spPr>
          <a:xfrm>
            <a:off x="-46088" y="73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sp>
        <p:nvSpPr>
          <p:cNvPr id="510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1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2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3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4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relief-ign.jpg" descr="relief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Perrières ou terminaison périsynclinale"/>
          <p:cNvSpPr txBox="1"/>
          <p:nvPr>
            <p:ph type="title"/>
          </p:nvPr>
        </p:nvSpPr>
        <p:spPr>
          <a:xfrm>
            <a:off x="-46088" y="73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sp>
        <p:nvSpPr>
          <p:cNvPr id="518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9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0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1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2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relief-hydro.jpg" descr="relief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Perrières ou terminaison périsynclinale"/>
          <p:cNvSpPr txBox="1"/>
          <p:nvPr>
            <p:ph type="title"/>
          </p:nvPr>
        </p:nvSpPr>
        <p:spPr>
          <a:xfrm>
            <a:off x="-46088" y="73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sp>
        <p:nvSpPr>
          <p:cNvPr id="526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7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8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9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0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endage du Grès Armoricain au Mont Myrrha"/>
          <p:cNvSpPr txBox="1"/>
          <p:nvPr>
            <p:ph type="title"/>
          </p:nvPr>
        </p:nvSpPr>
        <p:spPr>
          <a:xfrm>
            <a:off x="19099" y="-17463"/>
            <a:ext cx="12966602" cy="1046163"/>
          </a:xfrm>
          <a:prstGeom prst="rect">
            <a:avLst/>
          </a:prstGeom>
        </p:spPr>
        <p:txBody>
          <a:bodyPr/>
          <a:lstStyle>
            <a:lvl1pPr defTabSz="350520">
              <a:defRPr sz="4800"/>
            </a:lvl1pPr>
          </a:lstStyle>
          <a:p>
            <a:pPr/>
            <a:r>
              <a:t>Pendage du Grès Armoricain au Mont Myrrha</a:t>
            </a:r>
          </a:p>
        </p:txBody>
      </p:sp>
      <p:pic>
        <p:nvPicPr>
          <p:cNvPr id="160" name="DSC02666-pendageMyrrha copie.JPG" descr="DSC02666-pendageMyrrha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12214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243B dite « Voie panoramique »"/>
          <p:cNvSpPr txBox="1"/>
          <p:nvPr/>
        </p:nvSpPr>
        <p:spPr>
          <a:xfrm>
            <a:off x="4083354" y="8976970"/>
            <a:ext cx="483809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D243B dite « Voie panoramique »</a:t>
            </a:r>
          </a:p>
        </p:txBody>
      </p:sp>
      <p:sp>
        <p:nvSpPr>
          <p:cNvPr id="162" name="Sud"/>
          <p:cNvSpPr txBox="1"/>
          <p:nvPr/>
        </p:nvSpPr>
        <p:spPr>
          <a:xfrm>
            <a:off x="536752" y="8976970"/>
            <a:ext cx="6790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Sud</a:t>
            </a:r>
          </a:p>
        </p:txBody>
      </p:sp>
      <p:sp>
        <p:nvSpPr>
          <p:cNvPr id="163" name="Nord"/>
          <p:cNvSpPr txBox="1"/>
          <p:nvPr/>
        </p:nvSpPr>
        <p:spPr>
          <a:xfrm>
            <a:off x="11448948" y="8976970"/>
            <a:ext cx="8257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eol.jpg" descr="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Ligne"/>
          <p:cNvSpPr/>
          <p:nvPr/>
        </p:nvSpPr>
        <p:spPr>
          <a:xfrm>
            <a:off x="498872" y="1246236"/>
            <a:ext cx="3411091" cy="143678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4" name="Ligne"/>
          <p:cNvSpPr/>
          <p:nvPr/>
        </p:nvSpPr>
        <p:spPr>
          <a:xfrm>
            <a:off x="54570" y="4576663"/>
            <a:ext cx="2811066" cy="585342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5" name="Ligne"/>
          <p:cNvSpPr/>
          <p:nvPr/>
        </p:nvSpPr>
        <p:spPr>
          <a:xfrm>
            <a:off x="4654450" y="5957887"/>
            <a:ext cx="616348" cy="24507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6" name="Ligne"/>
          <p:cNvSpPr/>
          <p:nvPr/>
        </p:nvSpPr>
        <p:spPr>
          <a:xfrm>
            <a:off x="6833778" y="3636752"/>
            <a:ext cx="1235534" cy="123553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7" name="Perrières ou terminaison périsynclinale"/>
          <p:cNvSpPr txBox="1"/>
          <p:nvPr>
            <p:ph type="title"/>
          </p:nvPr>
        </p:nvSpPr>
        <p:spPr>
          <a:xfrm>
            <a:off x="-46088" y="7391"/>
            <a:ext cx="13004801" cy="1189039"/>
          </a:xfrm>
          <a:prstGeom prst="rect">
            <a:avLst/>
          </a:prstGeom>
        </p:spPr>
        <p:txBody>
          <a:bodyPr/>
          <a:lstStyle>
            <a:lvl1pPr defTabSz="414781">
              <a:defRPr sz="5680"/>
            </a:lvl1pPr>
          </a:lstStyle>
          <a:p>
            <a:pPr/>
            <a:r>
              <a:t>Perrières ou terminaison périsynclinale</a:t>
            </a:r>
          </a:p>
        </p:txBody>
      </p:sp>
      <p:sp>
        <p:nvSpPr>
          <p:cNvPr id="538" name="Ligne"/>
          <p:cNvSpPr/>
          <p:nvPr/>
        </p:nvSpPr>
        <p:spPr>
          <a:xfrm flipV="1">
            <a:off x="7429500" y="5721708"/>
            <a:ext cx="298092" cy="298093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rminaison périsynclinale de Perrières"/>
          <p:cNvSpPr txBox="1"/>
          <p:nvPr>
            <p:ph type="title"/>
          </p:nvPr>
        </p:nvSpPr>
        <p:spPr>
          <a:xfrm>
            <a:off x="7212111" y="764728"/>
            <a:ext cx="5729189" cy="4426249"/>
          </a:xfrm>
          <a:prstGeom prst="rect">
            <a:avLst/>
          </a:prstGeom>
        </p:spPr>
        <p:txBody>
          <a:bodyPr/>
          <a:lstStyle>
            <a:lvl1pPr>
              <a:defRPr sz="6900">
                <a:solidFill>
                  <a:schemeClr val="accent3"/>
                </a:solidFill>
              </a:defRPr>
            </a:lvl1pPr>
          </a:lstStyle>
          <a:p>
            <a:pPr/>
            <a:r>
              <a:t>Terminaison périsynclinale de Perrières</a:t>
            </a:r>
          </a:p>
        </p:txBody>
      </p:sp>
      <p:pic>
        <p:nvPicPr>
          <p:cNvPr id="541" name="carteBrecheauDiable.jpg" descr="carteBrecheauDiab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04" y="0"/>
            <a:ext cx="7142589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Ligne"/>
          <p:cNvSpPr/>
          <p:nvPr/>
        </p:nvSpPr>
        <p:spPr>
          <a:xfrm flipH="1">
            <a:off x="5864398" y="3253989"/>
            <a:ext cx="1273003" cy="280134"/>
          </a:xfrm>
          <a:prstGeom prst="line">
            <a:avLst/>
          </a:prstGeom>
          <a:ln w="88900">
            <a:solidFill>
              <a:schemeClr val="accent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rminaison péri-synclinale"/>
          <p:cNvSpPr txBox="1"/>
          <p:nvPr>
            <p:ph type="title"/>
          </p:nvPr>
        </p:nvSpPr>
        <p:spPr>
          <a:xfrm>
            <a:off x="-9972" y="-40234"/>
            <a:ext cx="13004801" cy="1481040"/>
          </a:xfrm>
          <a:prstGeom prst="rect">
            <a:avLst/>
          </a:prstGeom>
        </p:spPr>
        <p:txBody>
          <a:bodyPr/>
          <a:lstStyle/>
          <a:p>
            <a:pPr/>
            <a:r>
              <a:t>Terminaison péri-synclinale</a:t>
            </a:r>
          </a:p>
        </p:txBody>
      </p:sp>
      <p:pic>
        <p:nvPicPr>
          <p:cNvPr id="545" name="Image 1.png" descr="Imag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3650" y="1384300"/>
            <a:ext cx="7937500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Animation"/>
          <p:cNvSpPr txBox="1"/>
          <p:nvPr/>
        </p:nvSpPr>
        <p:spPr>
          <a:xfrm>
            <a:off x="5699186" y="8481670"/>
            <a:ext cx="15864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Animation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Image 2.png" descr="Imag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3650" y="1384300"/>
            <a:ext cx="7937500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Terminaison péri-synclinale"/>
          <p:cNvSpPr txBox="1"/>
          <p:nvPr>
            <p:ph type="title"/>
          </p:nvPr>
        </p:nvSpPr>
        <p:spPr>
          <a:xfrm>
            <a:off x="-9972" y="-40234"/>
            <a:ext cx="13004801" cy="1481040"/>
          </a:xfrm>
          <a:prstGeom prst="rect">
            <a:avLst/>
          </a:prstGeom>
        </p:spPr>
        <p:txBody>
          <a:bodyPr/>
          <a:lstStyle/>
          <a:p>
            <a:pPr/>
            <a:r>
              <a:t>Terminaison péri-synclinale</a:t>
            </a:r>
          </a:p>
        </p:txBody>
      </p:sp>
      <p:sp>
        <p:nvSpPr>
          <p:cNvPr id="550" name="Érosion"/>
          <p:cNvSpPr txBox="1"/>
          <p:nvPr/>
        </p:nvSpPr>
        <p:spPr>
          <a:xfrm>
            <a:off x="5882218" y="8481670"/>
            <a:ext cx="122042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Érosion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aer-hydro.jpg" descr="aer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La carrière de Perrières"/>
          <p:cNvSpPr txBox="1"/>
          <p:nvPr>
            <p:ph type="title"/>
          </p:nvPr>
        </p:nvSpPr>
        <p:spPr>
          <a:xfrm>
            <a:off x="67915" y="-6499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relief.jpg" descr="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La carrière de Perrières"/>
          <p:cNvSpPr txBox="1"/>
          <p:nvPr>
            <p:ph type="title"/>
          </p:nvPr>
        </p:nvSpPr>
        <p:spPr>
          <a:xfrm>
            <a:off x="67915" y="6201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La carrière de Perrières"/>
          <p:cNvSpPr txBox="1"/>
          <p:nvPr>
            <p:ph type="title"/>
          </p:nvPr>
        </p:nvSpPr>
        <p:spPr>
          <a:xfrm>
            <a:off x="67915" y="-6499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  <p:pic>
        <p:nvPicPr>
          <p:cNvPr id="559" name="ign.jpg" descr="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eol.jpg" descr="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La carrière de Perrières"/>
          <p:cNvSpPr txBox="1"/>
          <p:nvPr>
            <p:ph type="title"/>
          </p:nvPr>
        </p:nvSpPr>
        <p:spPr>
          <a:xfrm>
            <a:off x="67915" y="-6499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eol-hydr.jpg" descr="geol-hyd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La carrière de Perrières"/>
          <p:cNvSpPr txBox="1"/>
          <p:nvPr>
            <p:ph type="title"/>
          </p:nvPr>
        </p:nvSpPr>
        <p:spPr>
          <a:xfrm>
            <a:off x="67915" y="-6499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  <p:sp>
        <p:nvSpPr>
          <p:cNvPr id="566" name="Sassy"/>
          <p:cNvSpPr txBox="1"/>
          <p:nvPr/>
        </p:nvSpPr>
        <p:spPr>
          <a:xfrm>
            <a:off x="7743291" y="3566770"/>
            <a:ext cx="972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Sassy</a:t>
            </a:r>
          </a:p>
        </p:txBody>
      </p:sp>
      <p:sp>
        <p:nvSpPr>
          <p:cNvPr id="567" name="Perrières"/>
          <p:cNvSpPr txBox="1"/>
          <p:nvPr/>
        </p:nvSpPr>
        <p:spPr>
          <a:xfrm>
            <a:off x="7207300" y="5509870"/>
            <a:ext cx="1435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DSC02792-anticlinal-perrieres.jpg" descr="DSC02792-anticlinal-perrie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48294"/>
            <a:ext cx="13004800" cy="548065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La carrière de Perrières"/>
          <p:cNvSpPr txBox="1"/>
          <p:nvPr>
            <p:ph type="title"/>
          </p:nvPr>
        </p:nvSpPr>
        <p:spPr>
          <a:xfrm>
            <a:off x="67915" y="-6499"/>
            <a:ext cx="12868970" cy="1198563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La carrière de Perrières</a:t>
            </a:r>
          </a:p>
        </p:txBody>
      </p:sp>
      <p:sp>
        <p:nvSpPr>
          <p:cNvPr id="571" name="Découverte récente d’un anticlinal à côté du synclinal"/>
          <p:cNvSpPr txBox="1"/>
          <p:nvPr/>
        </p:nvSpPr>
        <p:spPr>
          <a:xfrm>
            <a:off x="2559354" y="8405470"/>
            <a:ext cx="788609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Découverte récente d’un anticlinal à côté du synclinal</a:t>
            </a:r>
          </a:p>
        </p:txBody>
      </p:sp>
      <p:sp>
        <p:nvSpPr>
          <p:cNvPr id="572" name="Anticlinal"/>
          <p:cNvSpPr txBox="1"/>
          <p:nvPr/>
        </p:nvSpPr>
        <p:spPr>
          <a:xfrm>
            <a:off x="3869232" y="5243170"/>
            <a:ext cx="14563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Anticlinal</a:t>
            </a:r>
          </a:p>
        </p:txBody>
      </p:sp>
      <p:sp>
        <p:nvSpPr>
          <p:cNvPr id="573" name="Synclinal —&gt;"/>
          <p:cNvSpPr txBox="1"/>
          <p:nvPr/>
        </p:nvSpPr>
        <p:spPr>
          <a:xfrm>
            <a:off x="10828680" y="5052670"/>
            <a:ext cx="199004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Synclinal —&gt;</a:t>
            </a:r>
          </a:p>
        </p:txBody>
      </p:sp>
      <p:sp>
        <p:nvSpPr>
          <p:cNvPr id="574" name="Ligne"/>
          <p:cNvSpPr/>
          <p:nvPr/>
        </p:nvSpPr>
        <p:spPr>
          <a:xfrm>
            <a:off x="8663334" y="4248844"/>
            <a:ext cx="11153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e circuit pédestre du…"/>
          <p:cNvSpPr txBox="1"/>
          <p:nvPr>
            <p:ph type="title"/>
          </p:nvPr>
        </p:nvSpPr>
        <p:spPr>
          <a:xfrm>
            <a:off x="14684" y="254000"/>
            <a:ext cx="12975432" cy="2159000"/>
          </a:xfrm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Le circuit pédestre du</a:t>
            </a:r>
          </a:p>
          <a:p>
            <a:pPr defTabSz="484886">
              <a:defRPr sz="6640"/>
            </a:pPr>
            <a:r>
              <a:t>Mont Myrrha</a:t>
            </a:r>
          </a:p>
        </p:txBody>
      </p:sp>
      <p:pic>
        <p:nvPicPr>
          <p:cNvPr id="166" name="circuitMtMyrrha.jpg" descr="circuitMtMyrrh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83760"/>
            <a:ext cx="13004800" cy="716656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luse de l’Ante"/>
          <p:cNvSpPr txBox="1"/>
          <p:nvPr/>
        </p:nvSpPr>
        <p:spPr>
          <a:xfrm rot="16200000">
            <a:off x="8550808" y="5636870"/>
            <a:ext cx="23039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Cluse de l’Ante</a:t>
            </a:r>
          </a:p>
        </p:txBody>
      </p:sp>
      <p:sp>
        <p:nvSpPr>
          <p:cNvPr id="168" name="Grès Armoricain"/>
          <p:cNvSpPr txBox="1"/>
          <p:nvPr/>
        </p:nvSpPr>
        <p:spPr>
          <a:xfrm>
            <a:off x="5984392" y="4646270"/>
            <a:ext cx="24838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Grès Armoricain</a:t>
            </a:r>
          </a:p>
        </p:txBody>
      </p:sp>
      <p:sp>
        <p:nvSpPr>
          <p:cNvPr id="169" name="Grès Armor."/>
          <p:cNvSpPr txBox="1"/>
          <p:nvPr/>
        </p:nvSpPr>
        <p:spPr>
          <a:xfrm>
            <a:off x="9966039" y="4803362"/>
            <a:ext cx="120072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/>
            <a:r>
              <a:t>Grès Armor.</a:t>
            </a:r>
          </a:p>
        </p:txBody>
      </p:sp>
      <p:sp>
        <p:nvSpPr>
          <p:cNvPr id="170" name="Schistes du Pissot"/>
          <p:cNvSpPr txBox="1"/>
          <p:nvPr/>
        </p:nvSpPr>
        <p:spPr>
          <a:xfrm>
            <a:off x="2590139" y="7734299"/>
            <a:ext cx="27953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Schistes du Pissot</a:t>
            </a:r>
          </a:p>
        </p:txBody>
      </p:sp>
      <p:sp>
        <p:nvSpPr>
          <p:cNvPr id="171" name="Ancienne fromagerie…"/>
          <p:cNvSpPr txBox="1"/>
          <p:nvPr/>
        </p:nvSpPr>
        <p:spPr>
          <a:xfrm>
            <a:off x="3228200" y="4835665"/>
            <a:ext cx="2509800" cy="67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t>Ancienne fromagerie </a:t>
            </a:r>
          </a:p>
          <a:p>
            <a:pPr>
              <a:defRPr sz="1800">
                <a:solidFill>
                  <a:srgbClr val="FFFFFF"/>
                </a:solidFill>
              </a:defRPr>
            </a:pPr>
            <a:r>
              <a:t>Ancien musée</a:t>
            </a:r>
          </a:p>
        </p:txBody>
      </p:sp>
      <p:sp>
        <p:nvSpPr>
          <p:cNvPr id="172" name="Cercle"/>
          <p:cNvSpPr/>
          <p:nvPr/>
        </p:nvSpPr>
        <p:spPr>
          <a:xfrm>
            <a:off x="9057059" y="53486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Cercle"/>
          <p:cNvSpPr/>
          <p:nvPr/>
        </p:nvSpPr>
        <p:spPr>
          <a:xfrm>
            <a:off x="5983659" y="50565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Cercle"/>
          <p:cNvSpPr/>
          <p:nvPr/>
        </p:nvSpPr>
        <p:spPr>
          <a:xfrm>
            <a:off x="4802559" y="44215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5" name="Cercle"/>
          <p:cNvSpPr/>
          <p:nvPr/>
        </p:nvSpPr>
        <p:spPr>
          <a:xfrm>
            <a:off x="3456359" y="54375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6" name="Cercle"/>
          <p:cNvSpPr/>
          <p:nvPr/>
        </p:nvSpPr>
        <p:spPr>
          <a:xfrm>
            <a:off x="5018459" y="6515017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Cercle"/>
          <p:cNvSpPr/>
          <p:nvPr/>
        </p:nvSpPr>
        <p:spPr>
          <a:xfrm>
            <a:off x="7494959" y="83331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Cercle"/>
          <p:cNvSpPr/>
          <p:nvPr/>
        </p:nvSpPr>
        <p:spPr>
          <a:xfrm>
            <a:off x="9158659" y="7456859"/>
            <a:ext cx="175841" cy="1758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aléo-relief et discordance"/>
          <p:cNvSpPr txBox="1"/>
          <p:nvPr>
            <p:ph type="title"/>
          </p:nvPr>
        </p:nvSpPr>
        <p:spPr>
          <a:xfrm>
            <a:off x="4018" y="5556"/>
            <a:ext cx="12996764" cy="1103065"/>
          </a:xfrm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pPr/>
            <a:r>
              <a:t>Paléo-relief et discordance</a:t>
            </a:r>
          </a:p>
        </p:txBody>
      </p:sp>
      <p:pic>
        <p:nvPicPr>
          <p:cNvPr id="577" name="DSC02802-paleorelief.JPG" descr="DSC02802-paleo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1655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Ligne"/>
          <p:cNvSpPr/>
          <p:nvPr/>
        </p:nvSpPr>
        <p:spPr>
          <a:xfrm>
            <a:off x="12074326" y="4459276"/>
            <a:ext cx="775594" cy="1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9" name="Paléozoïque"/>
          <p:cNvSpPr txBox="1"/>
          <p:nvPr/>
        </p:nvSpPr>
        <p:spPr>
          <a:xfrm>
            <a:off x="5680710" y="5852770"/>
            <a:ext cx="18973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Paléozoïque</a:t>
            </a:r>
          </a:p>
        </p:txBody>
      </p:sp>
      <p:sp>
        <p:nvSpPr>
          <p:cNvPr id="580" name="Mésozoïque"/>
          <p:cNvSpPr txBox="1"/>
          <p:nvPr/>
        </p:nvSpPr>
        <p:spPr>
          <a:xfrm>
            <a:off x="6590791" y="3250166"/>
            <a:ext cx="18806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Mésozoïque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DSC02801-nautilePerrieres.JPG" descr="DSC02801-nautilePerrie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6" y="0"/>
            <a:ext cx="12978849" cy="10982102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Nautile…"/>
          <p:cNvSpPr txBox="1"/>
          <p:nvPr>
            <p:ph type="title"/>
          </p:nvPr>
        </p:nvSpPr>
        <p:spPr>
          <a:xfrm>
            <a:off x="1257300" y="4102100"/>
            <a:ext cx="11099800" cy="3084959"/>
          </a:xfrm>
          <a:prstGeom prst="rect">
            <a:avLst/>
          </a:prstGeom>
        </p:spPr>
        <p:txBody>
          <a:bodyPr/>
          <a:lstStyle/>
          <a:p>
            <a:pPr defTabSz="467359">
              <a:defRPr sz="6400"/>
            </a:pPr>
            <a:r>
              <a:t>Nautile</a:t>
            </a:r>
          </a:p>
          <a:p>
            <a:pPr defTabSz="467359">
              <a:defRPr sz="6400"/>
            </a:pPr>
            <a:r>
              <a:t>Carrière de</a:t>
            </a:r>
          </a:p>
          <a:p>
            <a:pPr defTabSz="467359">
              <a:defRPr sz="6400"/>
            </a:pPr>
            <a:r>
              <a:t>Perrières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Capture d’écran 2020-01-16 à 18.52.48.jpg" descr="Capture d’écran 2020-01-16 à 18.52.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72352"/>
            <a:ext cx="13004800" cy="7467909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Le bourg de Perrières"/>
          <p:cNvSpPr txBox="1"/>
          <p:nvPr>
            <p:ph type="title"/>
          </p:nvPr>
        </p:nvSpPr>
        <p:spPr>
          <a:xfrm>
            <a:off x="67915" y="-6499"/>
            <a:ext cx="12868970" cy="2291160"/>
          </a:xfrm>
          <a:prstGeom prst="rect">
            <a:avLst/>
          </a:prstGeom>
        </p:spPr>
        <p:txBody>
          <a:bodyPr/>
          <a:lstStyle/>
          <a:p>
            <a:pPr/>
            <a:r>
              <a:t>Le bourg de Perrières</a:t>
            </a:r>
          </a:p>
        </p:txBody>
      </p:sp>
      <p:sp>
        <p:nvSpPr>
          <p:cNvPr id="587" name="Mairie"/>
          <p:cNvSpPr txBox="1"/>
          <p:nvPr/>
        </p:nvSpPr>
        <p:spPr>
          <a:xfrm>
            <a:off x="4203445" y="5141570"/>
            <a:ext cx="10165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Mairie</a:t>
            </a:r>
          </a:p>
        </p:txBody>
      </p:sp>
      <p:sp>
        <p:nvSpPr>
          <p:cNvPr id="588" name="Église…"/>
          <p:cNvSpPr txBox="1"/>
          <p:nvPr/>
        </p:nvSpPr>
        <p:spPr>
          <a:xfrm>
            <a:off x="5044236" y="6735420"/>
            <a:ext cx="2230528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Église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Ancien prieuré</a:t>
            </a:r>
          </a:p>
        </p:txBody>
      </p:sp>
      <p:sp>
        <p:nvSpPr>
          <p:cNvPr id="589" name="&lt;&lt; Grange dîmiaire"/>
          <p:cNvSpPr txBox="1"/>
          <p:nvPr/>
        </p:nvSpPr>
        <p:spPr>
          <a:xfrm>
            <a:off x="8606891" y="4379570"/>
            <a:ext cx="28776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&lt;&lt; Grange dîmiaire</a:t>
            </a:r>
          </a:p>
        </p:txBody>
      </p:sp>
      <p:sp>
        <p:nvSpPr>
          <p:cNvPr id="590" name="La rivière de Perrières se jette désormais dans la carrière."/>
          <p:cNvSpPr txBox="1"/>
          <p:nvPr/>
        </p:nvSpPr>
        <p:spPr>
          <a:xfrm>
            <a:off x="7635087" y="1836360"/>
            <a:ext cx="5303826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La rivière de Perrières se jette désormais dans la carrière.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range dîmiaire à Perrières"/>
          <p:cNvSpPr txBox="1"/>
          <p:nvPr>
            <p:ph type="title"/>
          </p:nvPr>
        </p:nvSpPr>
        <p:spPr>
          <a:xfrm>
            <a:off x="-44103" y="5506"/>
            <a:ext cx="13004801" cy="1105298"/>
          </a:xfrm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pPr/>
            <a:r>
              <a:t>Grange dîmiaire à Perrières</a:t>
            </a:r>
          </a:p>
        </p:txBody>
      </p:sp>
      <p:pic>
        <p:nvPicPr>
          <p:cNvPr id="593" name="DSC02820-grangeDimiaire.JPG" descr="DSC02820-grangeDimiai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9351"/>
            <a:ext cx="13004800" cy="86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4) Itinéraire et horai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4) Itinéraire et horaires</a:t>
            </a:r>
          </a:p>
        </p:txBody>
      </p:sp>
      <p:sp>
        <p:nvSpPr>
          <p:cNvPr id="596" name="8h15 - 9h45 : Alençon Pyramide - St-Pierre-du-Bû…"/>
          <p:cNvSpPr txBox="1"/>
          <p:nvPr/>
        </p:nvSpPr>
        <p:spPr>
          <a:xfrm>
            <a:off x="549808" y="2988767"/>
            <a:ext cx="11197439" cy="3776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/>
            </a:pPr>
            <a:r>
              <a:t>8h15 - 9h45 : Alençon Pyramide - St-Pierre-du-Bû</a:t>
            </a:r>
          </a:p>
          <a:p>
            <a:pPr algn="l">
              <a:defRPr b="0"/>
            </a:pPr>
            <a:r>
              <a:t>15 min dans la carrière</a:t>
            </a:r>
          </a:p>
          <a:p>
            <a:pPr algn="l">
              <a:defRPr b="0"/>
            </a:pPr>
            <a:r>
              <a:t>10h15 - 12h15 : ascension du Mont Myrrha</a:t>
            </a:r>
          </a:p>
          <a:p>
            <a:pPr algn="l">
              <a:defRPr b="0"/>
            </a:pPr>
            <a:r>
              <a:t>12h30 - 13h30 : restaurant Moulin Légumes</a:t>
            </a:r>
          </a:p>
          <a:p>
            <a:pPr algn="l">
              <a:defRPr b="0"/>
            </a:pPr>
            <a:r>
              <a:t>14h : arrivée à Sassy</a:t>
            </a:r>
          </a:p>
          <a:p>
            <a:pPr algn="l">
              <a:defRPr b="0"/>
            </a:pPr>
            <a:r>
              <a:t>14h - 15h : visite de la carrière et marche à pied autour du châtelet (non visitable)</a:t>
            </a:r>
          </a:p>
          <a:p>
            <a:pPr algn="l">
              <a:defRPr b="0"/>
            </a:pPr>
            <a:r>
              <a:t>15h15 : visite de l'église de Sassy</a:t>
            </a:r>
          </a:p>
          <a:p>
            <a:pPr algn="l">
              <a:defRPr b="0"/>
            </a:pPr>
            <a:r>
              <a:t>15h45 - 16h30 : Carrière de Perrières (sous la conduite de son responsable)</a:t>
            </a:r>
          </a:p>
          <a:p>
            <a:pPr algn="l">
              <a:defRPr b="0"/>
            </a:pPr>
            <a:r>
              <a:t>16h45 : Visite du Prieuré et des extérieurs, la grange dîmiaire de Perrières</a:t>
            </a:r>
          </a:p>
          <a:p>
            <a:pPr algn="l">
              <a:defRPr b="0"/>
            </a:pPr>
            <a:r>
              <a:t>17h - 18h : retour à Alençon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1er arrêt : St-Pierre-duBû (Les Montils)"/>
          <p:cNvSpPr txBox="1"/>
          <p:nvPr>
            <p:ph type="title"/>
          </p:nvPr>
        </p:nvSpPr>
        <p:spPr>
          <a:xfrm>
            <a:off x="-41027" y="-43210"/>
            <a:ext cx="13004801" cy="770930"/>
          </a:xfrm>
          <a:prstGeom prst="rect">
            <a:avLst/>
          </a:prstGeom>
        </p:spPr>
        <p:txBody>
          <a:bodyPr/>
          <a:lstStyle>
            <a:lvl1pPr defTabSz="321310">
              <a:defRPr sz="4400"/>
            </a:lvl1pPr>
          </a:lstStyle>
          <a:p>
            <a:pPr/>
            <a:r>
              <a:t>1er arrêt : St-Pierre-duBû (Les Montils)</a:t>
            </a:r>
          </a:p>
        </p:txBody>
      </p:sp>
      <p:pic>
        <p:nvPicPr>
          <p:cNvPr id="599" name="stPierreDuBu.jpg" descr="stPierreDuB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7401"/>
            <a:ext cx="13004800" cy="8933530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Cercle"/>
          <p:cNvSpPr/>
          <p:nvPr/>
        </p:nvSpPr>
        <p:spPr>
          <a:xfrm>
            <a:off x="5321597" y="5548014"/>
            <a:ext cx="939503" cy="939504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1" name="Cercle"/>
          <p:cNvSpPr/>
          <p:nvPr/>
        </p:nvSpPr>
        <p:spPr>
          <a:xfrm>
            <a:off x="7383363" y="43353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2" name="Cercle"/>
          <p:cNvSpPr/>
          <p:nvPr/>
        </p:nvSpPr>
        <p:spPr>
          <a:xfrm>
            <a:off x="8043763" y="31796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3" name="Ligne"/>
          <p:cNvSpPr/>
          <p:nvPr/>
        </p:nvSpPr>
        <p:spPr>
          <a:xfrm flipH="1" flipV="1">
            <a:off x="5916265" y="6265812"/>
            <a:ext cx="420043" cy="212804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4" name="Ligne"/>
          <p:cNvSpPr/>
          <p:nvPr/>
        </p:nvSpPr>
        <p:spPr>
          <a:xfrm flipV="1">
            <a:off x="7140674" y="4759069"/>
            <a:ext cx="401192" cy="77633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5" name="Ligne"/>
          <p:cNvSpPr/>
          <p:nvPr/>
        </p:nvSpPr>
        <p:spPr>
          <a:xfrm flipV="1">
            <a:off x="7966418" y="3362069"/>
            <a:ext cx="401192" cy="77633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6" name="Ligne"/>
          <p:cNvSpPr/>
          <p:nvPr/>
        </p:nvSpPr>
        <p:spPr>
          <a:xfrm flipV="1">
            <a:off x="8669138" y="2231769"/>
            <a:ext cx="472928" cy="757533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7" name="Cercle"/>
          <p:cNvSpPr/>
          <p:nvPr/>
        </p:nvSpPr>
        <p:spPr>
          <a:xfrm>
            <a:off x="6735663" y="54656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8" name="1"/>
          <p:cNvSpPr txBox="1"/>
          <p:nvPr/>
        </p:nvSpPr>
        <p:spPr>
          <a:xfrm>
            <a:off x="5522464" y="5787236"/>
            <a:ext cx="2837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mtMyrrha.jpg" descr="mtMyrrh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050" y="0"/>
            <a:ext cx="123087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Cercle"/>
          <p:cNvSpPr/>
          <p:nvPr/>
        </p:nvSpPr>
        <p:spPr>
          <a:xfrm>
            <a:off x="4132163" y="93772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2" name="Cercle"/>
          <p:cNvSpPr/>
          <p:nvPr/>
        </p:nvSpPr>
        <p:spPr>
          <a:xfrm>
            <a:off x="3116163" y="84120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3" name="Cercle"/>
          <p:cNvSpPr/>
          <p:nvPr/>
        </p:nvSpPr>
        <p:spPr>
          <a:xfrm>
            <a:off x="3979763" y="73706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4" name="Cercle"/>
          <p:cNvSpPr/>
          <p:nvPr/>
        </p:nvSpPr>
        <p:spPr>
          <a:xfrm>
            <a:off x="5414863" y="65197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5" name="Cercle"/>
          <p:cNvSpPr/>
          <p:nvPr/>
        </p:nvSpPr>
        <p:spPr>
          <a:xfrm>
            <a:off x="7650063" y="52751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6" name="Cercle"/>
          <p:cNvSpPr/>
          <p:nvPr/>
        </p:nvSpPr>
        <p:spPr>
          <a:xfrm>
            <a:off x="9377263" y="43988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7" name="Cercle"/>
          <p:cNvSpPr/>
          <p:nvPr/>
        </p:nvSpPr>
        <p:spPr>
          <a:xfrm>
            <a:off x="10545663" y="28494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Cercle"/>
          <p:cNvSpPr/>
          <p:nvPr/>
        </p:nvSpPr>
        <p:spPr>
          <a:xfrm>
            <a:off x="11294963" y="20874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9" name="Cercle"/>
          <p:cNvSpPr/>
          <p:nvPr/>
        </p:nvSpPr>
        <p:spPr>
          <a:xfrm>
            <a:off x="9732863" y="10714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0" name="Cercle"/>
          <p:cNvSpPr/>
          <p:nvPr/>
        </p:nvSpPr>
        <p:spPr>
          <a:xfrm>
            <a:off x="9059763" y="46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1" name="Cercle"/>
          <p:cNvSpPr/>
          <p:nvPr/>
        </p:nvSpPr>
        <p:spPr>
          <a:xfrm>
            <a:off x="8373963" y="935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2" name="Cercle"/>
          <p:cNvSpPr/>
          <p:nvPr/>
        </p:nvSpPr>
        <p:spPr>
          <a:xfrm>
            <a:off x="8373963" y="1221531"/>
            <a:ext cx="223937" cy="223938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3" name="Cercle"/>
          <p:cNvSpPr/>
          <p:nvPr/>
        </p:nvSpPr>
        <p:spPr>
          <a:xfrm>
            <a:off x="7650063" y="2392263"/>
            <a:ext cx="223937" cy="223937"/>
          </a:xfrm>
          <a:prstGeom prst="ellipse">
            <a:avLst/>
          </a:prstGeom>
          <a:solidFill>
            <a:schemeClr val="accent5">
              <a:lumOff val="-29866"/>
              <a:alpha val="584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4" name="Cercle"/>
          <p:cNvSpPr/>
          <p:nvPr/>
        </p:nvSpPr>
        <p:spPr>
          <a:xfrm>
            <a:off x="6621363" y="26335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5" name="Cercle"/>
          <p:cNvSpPr/>
          <p:nvPr/>
        </p:nvSpPr>
        <p:spPr>
          <a:xfrm>
            <a:off x="5753397" y="5636914"/>
            <a:ext cx="939503" cy="939504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6" name="2"/>
          <p:cNvSpPr txBox="1"/>
          <p:nvPr/>
        </p:nvSpPr>
        <p:spPr>
          <a:xfrm>
            <a:off x="5903315" y="5876136"/>
            <a:ext cx="2837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27" name="Cercle"/>
          <p:cNvSpPr/>
          <p:nvPr/>
        </p:nvSpPr>
        <p:spPr>
          <a:xfrm>
            <a:off x="7292280" y="20344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8" name="3"/>
          <p:cNvSpPr txBox="1"/>
          <p:nvPr/>
        </p:nvSpPr>
        <p:spPr>
          <a:xfrm>
            <a:off x="7416798" y="2273702"/>
            <a:ext cx="28377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29" name="Cercle"/>
          <p:cNvSpPr/>
          <p:nvPr/>
        </p:nvSpPr>
        <p:spPr>
          <a:xfrm>
            <a:off x="5234880" y="24916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0" name="4"/>
          <p:cNvSpPr txBox="1"/>
          <p:nvPr/>
        </p:nvSpPr>
        <p:spPr>
          <a:xfrm>
            <a:off x="5384798" y="2730902"/>
            <a:ext cx="28377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631" name="Vers le Mont-Myrrha"/>
          <p:cNvSpPr txBox="1"/>
          <p:nvPr>
            <p:ph type="title"/>
          </p:nvPr>
        </p:nvSpPr>
        <p:spPr>
          <a:xfrm>
            <a:off x="3050331" y="7899400"/>
            <a:ext cx="11099801" cy="2159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Vers le Mont-Myrrha</a:t>
            </a:r>
          </a:p>
        </p:txBody>
      </p:sp>
      <p:sp>
        <p:nvSpPr>
          <p:cNvPr id="632" name="Ligne"/>
          <p:cNvSpPr/>
          <p:nvPr/>
        </p:nvSpPr>
        <p:spPr>
          <a:xfrm flipV="1">
            <a:off x="6763887" y="4620395"/>
            <a:ext cx="2191854" cy="935474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3" name="Ligne"/>
          <p:cNvSpPr/>
          <p:nvPr/>
        </p:nvSpPr>
        <p:spPr>
          <a:xfrm flipH="1" flipV="1">
            <a:off x="9487098" y="292737"/>
            <a:ext cx="1683048" cy="1434355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4" name="Ligne"/>
          <p:cNvSpPr/>
          <p:nvPr/>
        </p:nvSpPr>
        <p:spPr>
          <a:xfrm>
            <a:off x="8695308" y="441988"/>
            <a:ext cx="1" cy="964903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5" name="Ligne"/>
          <p:cNvSpPr/>
          <p:nvPr/>
        </p:nvSpPr>
        <p:spPr>
          <a:xfrm flipH="1">
            <a:off x="6303150" y="2857427"/>
            <a:ext cx="851713" cy="204245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6" name="Ligne"/>
          <p:cNvSpPr/>
          <p:nvPr/>
        </p:nvSpPr>
        <p:spPr>
          <a:xfrm flipH="1" flipV="1">
            <a:off x="2972085" y="8560388"/>
            <a:ext cx="974838" cy="115604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37" name="Ligne"/>
          <p:cNvSpPr/>
          <p:nvPr/>
        </p:nvSpPr>
        <p:spPr>
          <a:xfrm flipV="1">
            <a:off x="3534510" y="6735556"/>
            <a:ext cx="1430148" cy="73390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Capture d’écran 2020-01-26 à 18.37.08.jpg" descr="Capture d’écran 2020-01-26 à 18.37.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959" y="0"/>
            <a:ext cx="1129588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Cercle"/>
          <p:cNvSpPr/>
          <p:nvPr/>
        </p:nvSpPr>
        <p:spPr>
          <a:xfrm>
            <a:off x="3871986" y="21320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1" name="Cercle"/>
          <p:cNvSpPr/>
          <p:nvPr/>
        </p:nvSpPr>
        <p:spPr>
          <a:xfrm>
            <a:off x="3871986" y="27670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2" name="Cercle"/>
          <p:cNvSpPr/>
          <p:nvPr/>
        </p:nvSpPr>
        <p:spPr>
          <a:xfrm>
            <a:off x="3414786" y="29194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3" name="Cercle"/>
          <p:cNvSpPr/>
          <p:nvPr/>
        </p:nvSpPr>
        <p:spPr>
          <a:xfrm>
            <a:off x="3414786" y="32750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4" name="Cercle"/>
          <p:cNvSpPr/>
          <p:nvPr/>
        </p:nvSpPr>
        <p:spPr>
          <a:xfrm>
            <a:off x="4164086" y="33766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5" name="Cercle"/>
          <p:cNvSpPr/>
          <p:nvPr/>
        </p:nvSpPr>
        <p:spPr>
          <a:xfrm>
            <a:off x="4697486" y="42783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6" name="Cercle"/>
          <p:cNvSpPr/>
          <p:nvPr/>
        </p:nvSpPr>
        <p:spPr>
          <a:xfrm>
            <a:off x="5573786" y="46466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7" name="Cercle"/>
          <p:cNvSpPr/>
          <p:nvPr/>
        </p:nvSpPr>
        <p:spPr>
          <a:xfrm>
            <a:off x="9167886" y="13827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8" name="Cercle"/>
          <p:cNvSpPr/>
          <p:nvPr/>
        </p:nvSpPr>
        <p:spPr>
          <a:xfrm>
            <a:off x="7631186" y="1065286"/>
            <a:ext cx="166614" cy="166614"/>
          </a:xfrm>
          <a:prstGeom prst="ellipse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49" name="Cercle"/>
          <p:cNvSpPr/>
          <p:nvPr/>
        </p:nvSpPr>
        <p:spPr>
          <a:xfrm>
            <a:off x="8990086" y="5294386"/>
            <a:ext cx="166614" cy="16661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0" name="Cercle"/>
          <p:cNvSpPr/>
          <p:nvPr/>
        </p:nvSpPr>
        <p:spPr>
          <a:xfrm>
            <a:off x="8520186" y="5294386"/>
            <a:ext cx="166614" cy="16661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1" name="Cercle"/>
          <p:cNvSpPr/>
          <p:nvPr/>
        </p:nvSpPr>
        <p:spPr>
          <a:xfrm>
            <a:off x="7250186" y="5497586"/>
            <a:ext cx="166614" cy="16661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2" name="Cercle"/>
          <p:cNvSpPr/>
          <p:nvPr/>
        </p:nvSpPr>
        <p:spPr>
          <a:xfrm>
            <a:off x="7631186" y="5065786"/>
            <a:ext cx="166614" cy="16661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3" name="Ligne"/>
          <p:cNvSpPr/>
          <p:nvPr/>
        </p:nvSpPr>
        <p:spPr>
          <a:xfrm flipH="1">
            <a:off x="7703244" y="1143794"/>
            <a:ext cx="662828" cy="389929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4" name="Ligne"/>
          <p:cNvSpPr/>
          <p:nvPr/>
        </p:nvSpPr>
        <p:spPr>
          <a:xfrm>
            <a:off x="4184253" y="2428479"/>
            <a:ext cx="1" cy="464621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5" name="Ligne"/>
          <p:cNvSpPr/>
          <p:nvPr/>
        </p:nvSpPr>
        <p:spPr>
          <a:xfrm>
            <a:off x="4645082" y="3399778"/>
            <a:ext cx="308068" cy="829895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6" name="Ligne"/>
          <p:cNvSpPr/>
          <p:nvPr/>
        </p:nvSpPr>
        <p:spPr>
          <a:xfrm>
            <a:off x="6562824" y="4901001"/>
            <a:ext cx="737991" cy="125970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7" name="Ligne"/>
          <p:cNvSpPr/>
          <p:nvPr/>
        </p:nvSpPr>
        <p:spPr>
          <a:xfrm flipH="1" flipV="1">
            <a:off x="6306838" y="5151831"/>
            <a:ext cx="804369" cy="150972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8" name="Ligne"/>
          <p:cNvSpPr/>
          <p:nvPr/>
        </p:nvSpPr>
        <p:spPr>
          <a:xfrm flipH="1">
            <a:off x="7830838" y="5850331"/>
            <a:ext cx="809043" cy="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9" name="Cercle"/>
          <p:cNvSpPr/>
          <p:nvPr/>
        </p:nvSpPr>
        <p:spPr>
          <a:xfrm>
            <a:off x="8253486" y="5606293"/>
            <a:ext cx="166614" cy="16661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0" name="Ligne"/>
          <p:cNvSpPr/>
          <p:nvPr/>
        </p:nvSpPr>
        <p:spPr>
          <a:xfrm>
            <a:off x="7932608" y="5073532"/>
            <a:ext cx="808372" cy="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1" name="Ligne"/>
          <p:cNvSpPr/>
          <p:nvPr/>
        </p:nvSpPr>
        <p:spPr>
          <a:xfrm>
            <a:off x="8028471" y="4917673"/>
            <a:ext cx="809043" cy="1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2" name="Ligne"/>
          <p:cNvSpPr/>
          <p:nvPr/>
        </p:nvSpPr>
        <p:spPr>
          <a:xfrm flipH="1" flipV="1">
            <a:off x="4334888" y="3695303"/>
            <a:ext cx="191691" cy="618396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3" name="Ligne"/>
          <p:cNvSpPr/>
          <p:nvPr/>
        </p:nvSpPr>
        <p:spPr>
          <a:xfrm flipH="1">
            <a:off x="3078930" y="3706963"/>
            <a:ext cx="427878" cy="616690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4" name="Ligne"/>
          <p:cNvSpPr/>
          <p:nvPr/>
        </p:nvSpPr>
        <p:spPr>
          <a:xfrm flipH="1">
            <a:off x="3205930" y="3833963"/>
            <a:ext cx="427878" cy="61669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5" name="Ligne"/>
          <p:cNvSpPr/>
          <p:nvPr/>
        </p:nvSpPr>
        <p:spPr>
          <a:xfrm flipH="1">
            <a:off x="1422324" y="4772427"/>
            <a:ext cx="344584" cy="764157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6" name="Ligne"/>
          <p:cNvSpPr/>
          <p:nvPr/>
        </p:nvSpPr>
        <p:spPr>
          <a:xfrm>
            <a:off x="1993225" y="6218636"/>
            <a:ext cx="920755" cy="659751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7" name="Ligne"/>
          <p:cNvSpPr/>
          <p:nvPr/>
        </p:nvSpPr>
        <p:spPr>
          <a:xfrm>
            <a:off x="4465580" y="8578987"/>
            <a:ext cx="1158780" cy="757306"/>
          </a:xfrm>
          <a:prstGeom prst="line">
            <a:avLst/>
          </a:prstGeom>
          <a:ln w="50800">
            <a:solidFill>
              <a:schemeClr val="accent6">
                <a:satOff val="18029"/>
                <a:lumOff val="1206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8" name="Ligne"/>
          <p:cNvSpPr/>
          <p:nvPr/>
        </p:nvSpPr>
        <p:spPr>
          <a:xfrm flipH="1">
            <a:off x="1952204" y="4838877"/>
            <a:ext cx="344584" cy="76415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9" name="Ligne"/>
          <p:cNvSpPr/>
          <p:nvPr/>
        </p:nvSpPr>
        <p:spPr>
          <a:xfrm>
            <a:off x="2459605" y="6218636"/>
            <a:ext cx="920754" cy="659751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0" name="Ligne"/>
          <p:cNvSpPr/>
          <p:nvPr/>
        </p:nvSpPr>
        <p:spPr>
          <a:xfrm>
            <a:off x="4931960" y="8366037"/>
            <a:ext cx="1158780" cy="757306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1" name="Mont-Myrrha"/>
          <p:cNvSpPr txBox="1"/>
          <p:nvPr>
            <p:ph type="title"/>
          </p:nvPr>
        </p:nvSpPr>
        <p:spPr>
          <a:xfrm>
            <a:off x="768920" y="-123627"/>
            <a:ext cx="7159948" cy="936427"/>
          </a:xfrm>
          <a:prstGeom prst="rect">
            <a:avLst/>
          </a:prstGeom>
        </p:spPr>
        <p:txBody>
          <a:bodyPr/>
          <a:lstStyle>
            <a:lvl1pPr defTabSz="397256">
              <a:defRPr sz="5440">
                <a:solidFill>
                  <a:srgbClr val="FFFFFF"/>
                </a:solidFill>
              </a:defRPr>
            </a:lvl1pPr>
          </a:lstStyle>
          <a:p>
            <a:pPr/>
            <a:r>
              <a:t>Mont-Myrrha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Restaurant Moulin Légu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Restaurant Moulin Légumes</a:t>
            </a:r>
          </a:p>
        </p:txBody>
      </p:sp>
      <p:pic>
        <p:nvPicPr>
          <p:cNvPr id="674" name="moulinLegumes.jpg" descr="moulinLegum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7" y="2850750"/>
            <a:ext cx="13004801" cy="6247711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Ovale"/>
          <p:cNvSpPr/>
          <p:nvPr/>
        </p:nvSpPr>
        <p:spPr>
          <a:xfrm>
            <a:off x="6445448" y="4358282"/>
            <a:ext cx="1492052" cy="1037036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76" name="Restau"/>
          <p:cNvSpPr txBox="1"/>
          <p:nvPr/>
        </p:nvSpPr>
        <p:spPr>
          <a:xfrm>
            <a:off x="6721805" y="4695036"/>
            <a:ext cx="11359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Restau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De Falaise à Sassy et Perrières"/>
          <p:cNvSpPr txBox="1"/>
          <p:nvPr>
            <p:ph type="title"/>
          </p:nvPr>
        </p:nvSpPr>
        <p:spPr>
          <a:xfrm>
            <a:off x="13890" y="431800"/>
            <a:ext cx="3494734" cy="8784084"/>
          </a:xfrm>
          <a:prstGeom prst="rect">
            <a:avLst/>
          </a:prstGeom>
        </p:spPr>
        <p:txBody>
          <a:bodyPr/>
          <a:lstStyle/>
          <a:p>
            <a:pPr>
              <a:defRPr sz="6600"/>
            </a:pPr>
            <a:r>
              <a:t>De Falaise à Sassy et </a:t>
            </a:r>
            <a:r>
              <a:rPr sz="6400"/>
              <a:t>Perrières</a:t>
            </a:r>
          </a:p>
        </p:txBody>
      </p:sp>
      <p:pic>
        <p:nvPicPr>
          <p:cNvPr id="679" name="sassyPerrieres.jpg" descr="sassyPerrie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6885" y="0"/>
            <a:ext cx="946357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Cercle"/>
          <p:cNvSpPr/>
          <p:nvPr/>
        </p:nvSpPr>
        <p:spPr>
          <a:xfrm>
            <a:off x="7065863" y="57831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1" name="Cercle"/>
          <p:cNvSpPr/>
          <p:nvPr/>
        </p:nvSpPr>
        <p:spPr>
          <a:xfrm>
            <a:off x="8513663" y="44750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2" name="Cercle"/>
          <p:cNvSpPr/>
          <p:nvPr/>
        </p:nvSpPr>
        <p:spPr>
          <a:xfrm>
            <a:off x="8996263" y="2824063"/>
            <a:ext cx="223937" cy="22393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3" name="Cercle"/>
          <p:cNvSpPr/>
          <p:nvPr/>
        </p:nvSpPr>
        <p:spPr>
          <a:xfrm>
            <a:off x="9656663" y="1221531"/>
            <a:ext cx="223937" cy="223938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4" name="Cercle"/>
          <p:cNvSpPr/>
          <p:nvPr/>
        </p:nvSpPr>
        <p:spPr>
          <a:xfrm>
            <a:off x="8994080" y="3707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5" name="5 U4"/>
          <p:cNvSpPr txBox="1"/>
          <p:nvPr/>
        </p:nvSpPr>
        <p:spPr>
          <a:xfrm>
            <a:off x="8980168" y="610002"/>
            <a:ext cx="76383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5 U4</a:t>
            </a:r>
          </a:p>
        </p:txBody>
      </p:sp>
      <p:sp>
        <p:nvSpPr>
          <p:cNvPr id="686" name="Cercle"/>
          <p:cNvSpPr/>
          <p:nvPr/>
        </p:nvSpPr>
        <p:spPr>
          <a:xfrm>
            <a:off x="9844980" y="2564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7" name="6 Egl"/>
          <p:cNvSpPr txBox="1"/>
          <p:nvPr/>
        </p:nvSpPr>
        <p:spPr>
          <a:xfrm>
            <a:off x="9911840" y="495702"/>
            <a:ext cx="83088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6 Egl</a:t>
            </a:r>
          </a:p>
        </p:txBody>
      </p:sp>
      <p:sp>
        <p:nvSpPr>
          <p:cNvPr id="688" name="Cercle"/>
          <p:cNvSpPr/>
          <p:nvPr/>
        </p:nvSpPr>
        <p:spPr>
          <a:xfrm>
            <a:off x="10060880" y="18058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9" name="7 U"/>
          <p:cNvSpPr txBox="1"/>
          <p:nvPr/>
        </p:nvSpPr>
        <p:spPr>
          <a:xfrm>
            <a:off x="10296802" y="2045102"/>
            <a:ext cx="59436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7 U</a:t>
            </a:r>
          </a:p>
        </p:txBody>
      </p:sp>
      <p:sp>
        <p:nvSpPr>
          <p:cNvPr id="690" name="Cercle"/>
          <p:cNvSpPr/>
          <p:nvPr/>
        </p:nvSpPr>
        <p:spPr>
          <a:xfrm>
            <a:off x="9425880" y="2275780"/>
            <a:ext cx="939503" cy="939503"/>
          </a:xfrm>
          <a:prstGeom prst="ellips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1" name="8 Pri"/>
          <p:cNvSpPr txBox="1"/>
          <p:nvPr/>
        </p:nvSpPr>
        <p:spPr>
          <a:xfrm>
            <a:off x="9434777" y="2578502"/>
            <a:ext cx="76901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8 Pri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SC07845-chateauFalaiseCluseAnte copie.JPG" descr="DSC07845-chateauFalaiseCluseAnte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8501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Ville de Falaise et cluse vues du Mont Myrrha"/>
          <p:cNvSpPr txBox="1"/>
          <p:nvPr>
            <p:ph type="title"/>
          </p:nvPr>
        </p:nvSpPr>
        <p:spPr>
          <a:xfrm>
            <a:off x="8582" y="3224"/>
            <a:ext cx="12847589" cy="1071365"/>
          </a:xfrm>
          <a:prstGeom prst="rect">
            <a:avLst/>
          </a:prstGeom>
        </p:spPr>
        <p:txBody>
          <a:bodyPr/>
          <a:lstStyle>
            <a:lvl1pPr defTabSz="350520">
              <a:defRPr sz="4800"/>
            </a:lvl1pPr>
          </a:lstStyle>
          <a:p>
            <a:pPr/>
            <a:r>
              <a:t>Ville de Falaise et cluse vues du Mont Myrrha</a:t>
            </a:r>
          </a:p>
        </p:txBody>
      </p:sp>
      <p:pic>
        <p:nvPicPr>
          <p:cNvPr id="182" name="guillaume.png" descr="guillau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524" y="5738741"/>
            <a:ext cx="590585" cy="565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Bibliographie - Webographie"/>
          <p:cNvSpPr txBox="1"/>
          <p:nvPr>
            <p:ph type="title"/>
          </p:nvPr>
        </p:nvSpPr>
        <p:spPr>
          <a:xfrm>
            <a:off x="4812" y="254000"/>
            <a:ext cx="12995176" cy="2159000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Bibliographie - Webographie</a:t>
            </a:r>
          </a:p>
        </p:txBody>
      </p:sp>
      <p:sp>
        <p:nvSpPr>
          <p:cNvPr id="694" name="http://bernard.langellier.pagesperso-orange.fr/bnorm/zobo.html…"/>
          <p:cNvSpPr txBox="1"/>
          <p:nvPr/>
        </p:nvSpPr>
        <p:spPr>
          <a:xfrm>
            <a:off x="757254" y="2524633"/>
            <a:ext cx="11815581" cy="404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u="sng">
                <a:hlinkClick r:id="rId2" invalidUrl="" action="" tgtFrame="" tooltip="" history="1" highlightClick="0" endSnd="0"/>
              </a:rPr>
              <a:t>http://bernard.langellier.pagesperso-orange.fr/bnorm/zobo.html</a:t>
            </a:r>
          </a:p>
          <a:p>
            <a:pPr algn="l"/>
            <a:r>
              <a:rPr u="sng">
                <a:hlinkClick r:id="rId3" invalidUrl="" action="" tgtFrame="" tooltip="" history="1" highlightClick="0" endSnd="0"/>
              </a:rPr>
              <a:t>http://bernard.langellier.pagesperso-orange.fr/bnorm/perrieres.html</a:t>
            </a:r>
          </a:p>
          <a:p>
            <a:pPr algn="l"/>
          </a:p>
          <a:p>
            <a:pPr algn="l"/>
            <a:r>
              <a:t>Manoir ruiné de Sassy (châtelet) :</a:t>
            </a:r>
          </a:p>
          <a:p>
            <a:pPr algn="l"/>
            <a:r>
              <a:rPr u="sng">
                <a:hlinkClick r:id="rId4" invalidUrl="" action="" tgtFrame="" tooltip="" history="1" highlightClick="0" endSnd="0"/>
              </a:rPr>
              <a:t>http://patrimoine-de-france.com/calvados/sassy/manoir-10.php</a:t>
            </a:r>
          </a:p>
          <a:p>
            <a:pPr algn="l"/>
            <a:r>
              <a:rPr u="sng">
                <a:hlinkClick r:id="rId5" invalidUrl="" action="" tgtFrame="" tooltip="" history="1" highlightClick="0" endSnd="0"/>
              </a:rPr>
              <a:t>http://tourisme.aidewindows.net/sassy.htm#manoir-chatelet</a:t>
            </a:r>
          </a:p>
          <a:p>
            <a:pPr algn="l"/>
          </a:p>
          <a:p>
            <a:pPr algn="l"/>
          </a:p>
          <a:p>
            <a:pPr algn="l"/>
          </a:p>
          <a:p>
            <a:pPr algn="l">
              <a:defRPr sz="2000"/>
            </a:pPr>
            <a:r>
              <a:t>http://geologie.discip.ac-caen.fr/paleozoi/Brecheaudiable/CARTES/carteBrecheauDiable.jpg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alaiseCo4.jpg" descr="falaiseCo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06008"/>
            <a:ext cx="13004800" cy="834158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Ligne"/>
          <p:cNvSpPr/>
          <p:nvPr/>
        </p:nvSpPr>
        <p:spPr>
          <a:xfrm>
            <a:off x="7937500" y="3009900"/>
            <a:ext cx="143521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