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36.jpeg" ContentType="image/jpeg"/>
  <Override PartName="/ppt/media/image37.jpeg" ContentType="image/jpeg"/>
  <Override PartName="/ppt/media/image38.jpeg" ContentType="image/jpeg"/>
  <Override PartName="/ppt/media/image39.jpeg" ContentType="image/jpeg"/>
  <Override PartName="/ppt/media/image40.jpeg" ContentType="image/jpeg"/>
  <Override PartName="/ppt/media/image41.jpeg" ContentType="image/jpeg"/>
  <Override PartName="/ppt/media/image42.jpeg" ContentType="image/jpeg"/>
  <Override PartName="/ppt/media/image43.jpeg" ContentType="image/jpeg"/>
  <Override PartName="/ppt/media/image44.jpeg" ContentType="image/jpeg"/>
  <Override PartName="/ppt/media/image45.jpeg" ContentType="image/jpeg"/>
  <Override PartName="/ppt/media/image46.jpeg" ContentType="image/jpeg"/>
  <Override PartName="/ppt/media/image47.jpeg" ContentType="image/jpeg"/>
  <Override PartName="/ppt/media/image48.jpeg" ContentType="image/jpeg"/>
  <Override PartName="/ppt/media/image49.jpeg" ContentType="image/jpeg"/>
  <Override PartName="/ppt/media/image50.jpeg" ContentType="image/jpeg"/>
  <Override PartName="/ppt/media/image51.jpeg" ContentType="image/jpeg"/>
  <Override PartName="/ppt/media/image52.jpeg" ContentType="image/jpeg"/>
  <Override PartName="/ppt/media/image53.jpeg" ContentType="image/jpeg"/>
  <Override PartName="/ppt/media/image54.jpeg" ContentType="image/jpeg"/>
  <Override PartName="/ppt/media/image55.jpeg" ContentType="image/jpeg"/>
  <Override PartName="/ppt/media/image56.jpeg" ContentType="image/jpeg"/>
  <Override PartName="/ppt/media/image57.jpeg" ContentType="image/jpeg"/>
  <Override PartName="/ppt/media/image58.jpeg" ContentType="image/jpeg"/>
  <Override PartName="/ppt/media/image59.jpeg" ContentType="image/jpeg"/>
  <Override PartName="/ppt/media/image60.jpeg" ContentType="image/jpeg"/>
  <Override PartName="/ppt/media/image61.jpeg" ContentType="image/jpeg"/>
  <Override PartName="/ppt/media/image62.jpeg" ContentType="image/jpeg"/>
  <Override PartName="/ppt/media/image63.jpeg" ContentType="image/jpeg"/>
  <Override PartName="/ppt/media/image64.jpeg" ContentType="image/jpeg"/>
  <Override PartName="/ppt/media/image65.jpeg" ContentType="image/jpeg"/>
  <Override PartName="/ppt/media/image66.jpeg" ContentType="image/jpeg"/>
  <Override PartName="/ppt/media/image67.jpeg" ContentType="image/jpeg"/>
  <Override PartName="/ppt/media/image68.jpeg" ContentType="image/jpeg"/>
  <Override PartName="/ppt/media/image69.jpeg" ContentType="image/jpeg"/>
  <Override PartName="/ppt/media/image70.jpeg" ContentType="image/jpeg"/>
  <Override PartName="/ppt/media/image71.jpeg" ContentType="image/jpeg"/>
  <Override PartName="/ppt/media/image72.jpeg" ContentType="image/jpeg"/>
  <Override PartName="/ppt/media/image73.jpeg" ContentType="image/jpeg"/>
  <Override PartName="/ppt/media/image74.jpeg" ContentType="image/jpeg"/>
  <Override PartName="/ppt/media/image75.jpeg" ContentType="image/jpeg"/>
  <Override PartName="/ppt/media/image76.jpeg" ContentType="image/jpeg"/>
  <Override PartName="/ppt/media/image77.jpeg" ContentType="image/jpeg"/>
  <Override PartName="/ppt/media/image78.jpeg" ContentType="image/jpeg"/>
  <Override PartName="/ppt/media/image79.jpeg" ContentType="image/jpeg"/>
  <Override PartName="/ppt/media/image80.jpeg" ContentType="image/jpeg"/>
  <Override PartName="/ppt/media/image81.jpeg" ContentType="image/jpeg"/>
  <Override PartName="/ppt/media/image82.jpeg" ContentType="image/jpeg"/>
  <Override PartName="/ppt/media/image83.jpeg" ContentType="image/jpeg"/>
  <Override PartName="/ppt/media/image84.jpeg" ContentType="image/jpeg"/>
  <Override PartName="/ppt/media/image85.jpeg" ContentType="image/jpeg"/>
  <Override PartName="/ppt/media/image86.jpeg" ContentType="image/jpeg"/>
  <Override PartName="/ppt/media/image87.jpeg" ContentType="image/jpeg"/>
  <Override PartName="/ppt/media/image88.jpeg" ContentType="image/jpeg"/>
  <Override PartName="/ppt/media/image89.jpeg" ContentType="image/jpeg"/>
  <Override PartName="/ppt/media/image90.jpeg" ContentType="image/jpeg"/>
  <Override PartName="/ppt/media/image91.jpeg" ContentType="image/jpeg"/>
  <Override PartName="/ppt/media/image92.jpeg" ContentType="image/jpeg"/>
  <Override PartName="/ppt/media/image93.jpeg" ContentType="image/jpeg"/>
  <Override PartName="/ppt/media/image94.jpeg" ContentType="image/jpeg"/>
  <Override PartName="/ppt/media/image95.jpeg" ContentType="image/jpeg"/>
  <Override PartName="/ppt/media/image96.jpeg" ContentType="image/jpeg"/>
  <Override PartName="/ppt/media/image97.jpeg" ContentType="image/jpeg"/>
  <Override PartName="/ppt/media/image98.jpeg" ContentType="image/jpeg"/>
  <Override PartName="/ppt/media/image99.jpeg" ContentType="image/jpeg"/>
  <Override PartName="/ppt/media/image100.jpeg" ContentType="image/jpeg"/>
  <Override PartName="/ppt/media/image101.jpeg" ContentType="image/jpeg"/>
  <Override PartName="/ppt/media/image102.jpeg" ContentType="image/jpeg"/>
  <Override PartName="/ppt/media/image103.jpeg" ContentType="image/jpeg"/>
  <Override PartName="/ppt/media/image104.jpeg" ContentType="image/jpeg"/>
  <Override PartName="/ppt/media/image105.jpeg" ContentType="image/jpeg"/>
  <Override PartName="/ppt/media/image106.jpeg" ContentType="image/jpeg"/>
  <Override PartName="/ppt/media/image107.jpeg" ContentType="image/jpeg"/>
  <Override PartName="/ppt/media/image108.jpeg" ContentType="image/jpeg"/>
  <Override PartName="/ppt/media/image109.jpeg" ContentType="image/jpeg"/>
  <Override PartName="/ppt/media/image110.jpeg" ContentType="image/jpeg"/>
  <Override PartName="/ppt/media/image111.jpeg" ContentType="image/jpeg"/>
  <Override PartName="/ppt/media/image112.jpeg" ContentType="image/jpeg"/>
  <Override PartName="/ppt/media/image113.jpeg" ContentType="image/jpeg"/>
  <Override PartName="/ppt/media/image114.jpeg" ContentType="image/jpeg"/>
  <Override PartName="/ppt/media/image115.jpeg" ContentType="image/jpeg"/>
  <Override PartName="/ppt/media/image116.jpeg" ContentType="image/jpeg"/>
  <Override PartName="/ppt/media/image117.jpeg" ContentType="image/jpeg"/>
  <Override PartName="/ppt/media/image118.jpeg" ContentType="image/jpeg"/>
  <Override PartName="/ppt/media/image119.jpeg" ContentType="image/jpeg"/>
  <Override PartName="/ppt/media/image120.jpeg" ContentType="image/jpeg"/>
  <Override PartName="/ppt/media/image121.jpeg" ContentType="image/jpeg"/>
  <Override PartName="/ppt/media/image122.jpeg" ContentType="image/jpeg"/>
  <Override PartName="/ppt/media/image123.jpeg" ContentType="image/jpeg"/>
  <Override PartName="/ppt/media/image124.jpeg" ContentType="image/jpeg"/>
  <Override PartName="/ppt/media/image125.jpeg" ContentType="image/jpeg"/>
  <Override PartName="/ppt/media/image126.jpeg" ContentType="image/jpeg"/>
  <Override PartName="/ppt/media/image127.jpeg" ContentType="image/jpeg"/>
  <Override PartName="/ppt/media/image128.jpeg" ContentType="image/jpeg"/>
  <Override PartName="/ppt/media/image129.jpeg" ContentType="image/jpeg"/>
  <Override PartName="/ppt/media/image130.jpeg" ContentType="image/jpeg"/>
  <Override PartName="/ppt/media/image131.jpeg" ContentType="image/jpeg"/>
  <Override PartName="/ppt/media/image132.jpeg" ContentType="image/jpeg"/>
  <Override PartName="/ppt/media/image133.jpeg" ContentType="image/jpeg"/>
  <Override PartName="/ppt/media/image134.jpeg" ContentType="image/jpeg"/>
  <Override PartName="/ppt/media/image135.jpeg" ContentType="image/jpeg"/>
  <Override PartName="/ppt/media/image136.jpeg" ContentType="image/jpeg"/>
  <Override PartName="/ppt/media/image137.jpeg" ContentType="image/jpeg"/>
  <Override PartName="/ppt/media/image138.jpeg" ContentType="image/jpeg"/>
  <Override PartName="/ppt/media/image139.jpeg" ContentType="image/jpeg"/>
  <Override PartName="/ppt/media/image140.jpeg" ContentType="image/jpeg"/>
  <Override PartName="/ppt/media/image141.jpeg" ContentType="image/jpeg"/>
  <Override PartName="/ppt/media/image142.jpeg" ContentType="image/jpeg"/>
  <Override PartName="/ppt/media/image143.jpeg" ContentType="image/jpeg"/>
  <Override PartName="/ppt/media/image144.jpeg" ContentType="image/jpeg"/>
  <Override PartName="/ppt/media/image145.jpeg" ContentType="image/jpeg"/>
  <Override PartName="/ppt/media/image146.jpeg" ContentType="image/jpeg"/>
  <Override PartName="/ppt/media/image147.jpeg" ContentType="image/jpeg"/>
  <Override PartName="/ppt/media/image148.jpeg" ContentType="image/jpeg"/>
  <Override PartName="/ppt/media/image149.jpeg" ContentType="image/jpeg"/>
  <Override PartName="/ppt/media/image150.jpeg" ContentType="image/jpeg"/>
  <Override PartName="/ppt/media/image151.jpeg" ContentType="image/jpeg"/>
  <Override PartName="/ppt/media/image152.jpeg" ContentType="image/jpeg"/>
  <Override PartName="/ppt/media/image153.jpeg" ContentType="image/jpeg"/>
  <Override PartName="/ppt/media/image154.jpeg" ContentType="image/jpeg"/>
  <Override PartName="/ppt/media/image155.jpeg" ContentType="image/jpeg"/>
  <Override PartName="/ppt/media/image156.jpeg" ContentType="image/jpeg"/>
  <Override PartName="/ppt/media/image157.jpeg" ContentType="image/jpeg"/>
  <Override PartName="/ppt/media/image158.jpeg" ContentType="image/jpeg"/>
  <Override PartName="/ppt/media/image159.jpeg" ContentType="image/jpeg"/>
  <Override PartName="/ppt/media/image160.jpeg" ContentType="image/jpeg"/>
  <Override PartName="/ppt/media/image161.jpeg" ContentType="image/jpeg"/>
  <Override PartName="/ppt/media/image162.jpeg" ContentType="image/jpeg"/>
  <Override PartName="/ppt/media/image163.jpeg" ContentType="image/jpeg"/>
  <Override PartName="/ppt/media/image164.jpeg" ContentType="image/jpeg"/>
  <Override PartName="/ppt/media/image165.jpeg" ContentType="image/jpeg"/>
  <Override PartName="/ppt/media/image166.jpeg" ContentType="image/jpeg"/>
  <Override PartName="/ppt/media/image167.jpeg" ContentType="image/jpeg"/>
  <Override PartName="/ppt/media/image168.jpeg" ContentType="image/jpeg"/>
  <Override PartName="/ppt/media/image16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1pPr>
    <a:lvl2pPr marL="0" marR="0" indent="45720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2pPr>
    <a:lvl3pPr marL="0" marR="0" indent="91440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3pPr>
    <a:lvl4pPr marL="0" marR="0" indent="137160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4pPr>
    <a:lvl5pPr marL="0" marR="0" indent="182880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5pPr>
    <a:lvl6pPr marL="0" marR="0" indent="228600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6pPr>
    <a:lvl7pPr marL="0" marR="0" indent="274320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7pPr>
    <a:lvl8pPr marL="0" marR="0" indent="320040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8pPr>
    <a:lvl9pPr marL="0" marR="0" indent="365760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0" name="Shape 160"/>
          <p:cNvSpPr/>
          <p:nvPr>
            <p:ph type="sldImg"/>
          </p:nvPr>
        </p:nvSpPr>
        <p:spPr>
          <a:xfrm>
            <a:off x="1143000" y="685800"/>
            <a:ext cx="4572000" cy="3429000"/>
          </a:xfrm>
          <a:prstGeom prst="rect">
            <a:avLst/>
          </a:prstGeom>
        </p:spPr>
        <p:txBody>
          <a:bodyPr/>
          <a:lstStyle/>
          <a:p>
            <a:pPr/>
          </a:p>
        </p:txBody>
      </p:sp>
      <p:sp>
        <p:nvSpPr>
          <p:cNvPr id="161" name="Shape 16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re">
    <p:spTree>
      <p:nvGrpSpPr>
        <p:cNvPr id="1" name=""/>
        <p:cNvGrpSpPr/>
        <p:nvPr/>
      </p:nvGrpSpPr>
      <p:grpSpPr>
        <a:xfrm>
          <a:off x="0" y="0"/>
          <a:ext cx="0" cy="0"/>
          <a:chOff x="0" y="0"/>
          <a:chExt cx="0" cy="0"/>
        </a:xfrm>
      </p:grpSpPr>
      <p:sp>
        <p:nvSpPr>
          <p:cNvPr id="11" name="Texte du titre"/>
          <p:cNvSpPr txBox="1"/>
          <p:nvPr>
            <p:ph type="title"/>
          </p:nvPr>
        </p:nvSpPr>
        <p:spPr>
          <a:xfrm>
            <a:off x="1270000" y="1638300"/>
            <a:ext cx="10464800" cy="3302000"/>
          </a:xfrm>
          <a:prstGeom prst="rect">
            <a:avLst/>
          </a:prstGeom>
        </p:spPr>
        <p:txBody>
          <a:bodyPr anchor="b"/>
          <a:lstStyle/>
          <a:p>
            <a:pPr/>
            <a:r>
              <a:t>Texte du titre</a:t>
            </a:r>
          </a:p>
        </p:txBody>
      </p:sp>
      <p:sp>
        <p:nvSpPr>
          <p:cNvPr id="12" name="Texte niveau 1…"/>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Texte niveau 1</a:t>
            </a:r>
          </a:p>
          <a:p>
            <a:pPr lvl="1"/>
            <a:r>
              <a:t>Texte niveau 2</a:t>
            </a:r>
          </a:p>
          <a:p>
            <a:pPr lvl="2"/>
            <a:r>
              <a:t>Texte niveau 3</a:t>
            </a:r>
          </a:p>
          <a:p>
            <a:pPr lvl="3"/>
            <a:r>
              <a:t>Texte niveau 4</a:t>
            </a:r>
          </a:p>
          <a:p>
            <a:pPr lvl="4"/>
            <a:r>
              <a:t>Texte niveau 5</a:t>
            </a:r>
          </a:p>
        </p:txBody>
      </p:sp>
      <p:sp>
        <p:nvSpPr>
          <p:cNvPr id="13" name="Numéro de diapositive"/>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e">
    <p:spTree>
      <p:nvGrpSpPr>
        <p:cNvPr id="1" name=""/>
        <p:cNvGrpSpPr/>
        <p:nvPr/>
      </p:nvGrpSpPr>
      <p:grpSpPr>
        <a:xfrm>
          <a:off x="0" y="0"/>
          <a:ext cx="0" cy="0"/>
          <a:chOff x="0" y="0"/>
          <a:chExt cx="0" cy="0"/>
        </a:xfrm>
      </p:grpSpPr>
      <p:sp>
        <p:nvSpPr>
          <p:cNvPr id="20" name="Vue d’une plage et de la mer depuis une dune de sable avec de l’herbe"/>
          <p:cNvSpPr/>
          <p:nvPr>
            <p:ph type="pic" idx="21"/>
          </p:nvPr>
        </p:nvSpPr>
        <p:spPr>
          <a:xfrm>
            <a:off x="1625600" y="374650"/>
            <a:ext cx="9753600" cy="6502400"/>
          </a:xfrm>
          <a:prstGeom prst="rect">
            <a:avLst/>
          </a:prstGeom>
        </p:spPr>
        <p:txBody>
          <a:bodyPr lIns="91439" tIns="45719" rIns="91439" bIns="45719" anchor="t">
            <a:noAutofit/>
          </a:bodyPr>
          <a:lstStyle/>
          <a:p>
            <a:pPr/>
          </a:p>
        </p:txBody>
      </p:sp>
      <p:sp>
        <p:nvSpPr>
          <p:cNvPr id="21" name="Texte du titre"/>
          <p:cNvSpPr txBox="1"/>
          <p:nvPr>
            <p:ph type="title"/>
          </p:nvPr>
        </p:nvSpPr>
        <p:spPr>
          <a:xfrm>
            <a:off x="1270000" y="6718300"/>
            <a:ext cx="10464800" cy="1422400"/>
          </a:xfrm>
          <a:prstGeom prst="rect">
            <a:avLst/>
          </a:prstGeom>
        </p:spPr>
        <p:txBody>
          <a:bodyPr anchor="b"/>
          <a:lstStyle/>
          <a:p>
            <a:pPr/>
            <a:r>
              <a:t>Texte du titre</a:t>
            </a:r>
          </a:p>
        </p:txBody>
      </p:sp>
      <p:sp>
        <p:nvSpPr>
          <p:cNvPr id="22" name="Texte niveau 1…"/>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Texte niveau 1</a:t>
            </a:r>
          </a:p>
          <a:p>
            <a:pPr lvl="1"/>
            <a:r>
              <a:t>Texte niveau 2</a:t>
            </a:r>
          </a:p>
          <a:p>
            <a:pPr lvl="2"/>
            <a:r>
              <a:t>Texte niveau 3</a:t>
            </a:r>
          </a:p>
          <a:p>
            <a:pPr lvl="3"/>
            <a:r>
              <a:t>Texte niveau 4</a:t>
            </a:r>
          </a:p>
          <a:p>
            <a:pPr lvl="4"/>
            <a:r>
              <a:t>Texte niveau 5</a:t>
            </a:r>
          </a:p>
        </p:txBody>
      </p:sp>
      <p:sp>
        <p:nvSpPr>
          <p:cNvPr id="2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 Centré">
    <p:spTree>
      <p:nvGrpSpPr>
        <p:cNvPr id="1" name=""/>
        <p:cNvGrpSpPr/>
        <p:nvPr/>
      </p:nvGrpSpPr>
      <p:grpSpPr>
        <a:xfrm>
          <a:off x="0" y="0"/>
          <a:ext cx="0" cy="0"/>
          <a:chOff x="0" y="0"/>
          <a:chExt cx="0" cy="0"/>
        </a:xfrm>
      </p:grpSpPr>
      <p:sp>
        <p:nvSpPr>
          <p:cNvPr id="30" name="Texte du titre"/>
          <p:cNvSpPr txBox="1"/>
          <p:nvPr>
            <p:ph type="title"/>
          </p:nvPr>
        </p:nvSpPr>
        <p:spPr>
          <a:xfrm>
            <a:off x="1270000" y="3225800"/>
            <a:ext cx="10464800" cy="3302000"/>
          </a:xfrm>
          <a:prstGeom prst="rect">
            <a:avLst/>
          </a:prstGeom>
        </p:spPr>
        <p:txBody>
          <a:bodyPr/>
          <a:lstStyle/>
          <a:p>
            <a:pPr/>
            <a:r>
              <a:t>Texte du titre</a:t>
            </a:r>
          </a:p>
        </p:txBody>
      </p:sp>
      <p:sp>
        <p:nvSpPr>
          <p:cNvPr id="31"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e">
    <p:spTree>
      <p:nvGrpSpPr>
        <p:cNvPr id="1" name=""/>
        <p:cNvGrpSpPr/>
        <p:nvPr/>
      </p:nvGrpSpPr>
      <p:grpSpPr>
        <a:xfrm>
          <a:off x="0" y="0"/>
          <a:ext cx="0" cy="0"/>
          <a:chOff x="0" y="0"/>
          <a:chExt cx="0" cy="0"/>
        </a:xfrm>
      </p:grpSpPr>
      <p:sp>
        <p:nvSpPr>
          <p:cNvPr id="38" name="Héron volant bas au-dessus d’une plage avec une petite clôture au premier plan"/>
          <p:cNvSpPr/>
          <p:nvPr>
            <p:ph type="pic" idx="21"/>
          </p:nvPr>
        </p:nvSpPr>
        <p:spPr>
          <a:xfrm>
            <a:off x="6375400" y="635000"/>
            <a:ext cx="8216900" cy="8216900"/>
          </a:xfrm>
          <a:prstGeom prst="rect">
            <a:avLst/>
          </a:prstGeom>
        </p:spPr>
        <p:txBody>
          <a:bodyPr lIns="91439" tIns="45719" rIns="91439" bIns="45719" anchor="t">
            <a:noAutofit/>
          </a:bodyPr>
          <a:lstStyle/>
          <a:p>
            <a:pPr/>
          </a:p>
        </p:txBody>
      </p:sp>
      <p:sp>
        <p:nvSpPr>
          <p:cNvPr id="39" name="Texte du titre"/>
          <p:cNvSpPr txBox="1"/>
          <p:nvPr>
            <p:ph type="title"/>
          </p:nvPr>
        </p:nvSpPr>
        <p:spPr>
          <a:xfrm>
            <a:off x="952500" y="635000"/>
            <a:ext cx="5334000" cy="3987800"/>
          </a:xfrm>
          <a:prstGeom prst="rect">
            <a:avLst/>
          </a:prstGeom>
        </p:spPr>
        <p:txBody>
          <a:bodyPr anchor="b"/>
          <a:lstStyle>
            <a:lvl1pPr>
              <a:defRPr sz="6000"/>
            </a:lvl1pPr>
          </a:lstStyle>
          <a:p>
            <a:pPr/>
            <a:r>
              <a:t>Texte du titre</a:t>
            </a:r>
          </a:p>
        </p:txBody>
      </p:sp>
      <p:sp>
        <p:nvSpPr>
          <p:cNvPr id="40" name="Texte niveau 1…"/>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Texte niveau 1</a:t>
            </a:r>
          </a:p>
          <a:p>
            <a:pPr lvl="1"/>
            <a:r>
              <a:t>Texte niveau 2</a:t>
            </a:r>
          </a:p>
          <a:p>
            <a:pPr lvl="2"/>
            <a:r>
              <a:t>Texte niveau 3</a:t>
            </a:r>
          </a:p>
          <a:p>
            <a:pPr lvl="3"/>
            <a:r>
              <a:t>Texte niveau 4</a:t>
            </a:r>
          </a:p>
          <a:p>
            <a:pPr lvl="4"/>
            <a:r>
              <a:t>Texte niveau 5</a:t>
            </a:r>
          </a:p>
        </p:txBody>
      </p:sp>
      <p:sp>
        <p:nvSpPr>
          <p:cNvPr id="41"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 Haut">
    <p:spTree>
      <p:nvGrpSpPr>
        <p:cNvPr id="1" name=""/>
        <p:cNvGrpSpPr/>
        <p:nvPr/>
      </p:nvGrpSpPr>
      <p:grpSpPr>
        <a:xfrm>
          <a:off x="0" y="0"/>
          <a:ext cx="0" cy="0"/>
          <a:chOff x="0" y="0"/>
          <a:chExt cx="0" cy="0"/>
        </a:xfrm>
      </p:grpSpPr>
      <p:sp>
        <p:nvSpPr>
          <p:cNvPr id="48" name="Texte du titre"/>
          <p:cNvSpPr txBox="1"/>
          <p:nvPr>
            <p:ph type="title"/>
          </p:nvPr>
        </p:nvSpPr>
        <p:spPr>
          <a:prstGeom prst="rect">
            <a:avLst/>
          </a:prstGeom>
        </p:spPr>
        <p:txBody>
          <a:bodyPr/>
          <a:lstStyle/>
          <a:p>
            <a:pPr/>
            <a:r>
              <a:t>Texte du titre</a:t>
            </a:r>
          </a:p>
        </p:txBody>
      </p:sp>
      <p:sp>
        <p:nvSpPr>
          <p:cNvPr id="49"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et puces">
    <p:spTree>
      <p:nvGrpSpPr>
        <p:cNvPr id="1" name=""/>
        <p:cNvGrpSpPr/>
        <p:nvPr/>
      </p:nvGrpSpPr>
      <p:grpSpPr>
        <a:xfrm>
          <a:off x="0" y="0"/>
          <a:ext cx="0" cy="0"/>
          <a:chOff x="0" y="0"/>
          <a:chExt cx="0" cy="0"/>
        </a:xfrm>
      </p:grpSpPr>
      <p:sp>
        <p:nvSpPr>
          <p:cNvPr id="56" name="Texte du titre"/>
          <p:cNvSpPr txBox="1"/>
          <p:nvPr>
            <p:ph type="title"/>
          </p:nvPr>
        </p:nvSpPr>
        <p:spPr>
          <a:prstGeom prst="rect">
            <a:avLst/>
          </a:prstGeom>
        </p:spPr>
        <p:txBody>
          <a:bodyPr/>
          <a:lstStyle/>
          <a:p>
            <a:pPr/>
            <a:r>
              <a:t>Texte du titre</a:t>
            </a:r>
          </a:p>
        </p:txBody>
      </p:sp>
      <p:sp>
        <p:nvSpPr>
          <p:cNvPr id="57" name="Texte niveau 1…"/>
          <p:cNvSpPr txBox="1"/>
          <p:nvPr>
            <p:ph type="body" idx="1"/>
          </p:nvPr>
        </p:nvSpPr>
        <p:spPr>
          <a:prstGeom prst="rect">
            <a:avLst/>
          </a:prstGeom>
        </p:spPr>
        <p:txBody>
          <a:bodyPr/>
          <a:lstStyle/>
          <a:p>
            <a:pPr/>
            <a:r>
              <a:t>Texte niveau 1</a:t>
            </a:r>
          </a:p>
          <a:p>
            <a:pPr lvl="1"/>
            <a:r>
              <a:t>Texte niveau 2</a:t>
            </a:r>
          </a:p>
          <a:p>
            <a:pPr lvl="2"/>
            <a:r>
              <a:t>Texte niveau 3</a:t>
            </a:r>
          </a:p>
          <a:p>
            <a:pPr lvl="3"/>
            <a:r>
              <a:t>Texte niveau 4</a:t>
            </a:r>
          </a:p>
          <a:p>
            <a:pPr lvl="4"/>
            <a:r>
              <a:t>Texte niveau 5</a:t>
            </a:r>
          </a:p>
        </p:txBody>
      </p:sp>
      <p:sp>
        <p:nvSpPr>
          <p:cNvPr id="58"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puces et photo">
    <p:spTree>
      <p:nvGrpSpPr>
        <p:cNvPr id="1" name=""/>
        <p:cNvGrpSpPr/>
        <p:nvPr/>
      </p:nvGrpSpPr>
      <p:grpSpPr>
        <a:xfrm>
          <a:off x="0" y="0"/>
          <a:ext cx="0" cy="0"/>
          <a:chOff x="0" y="0"/>
          <a:chExt cx="0" cy="0"/>
        </a:xfrm>
      </p:grpSpPr>
      <p:sp>
        <p:nvSpPr>
          <p:cNvPr id="65" name="Chemin sableux entre deux collines menant à l’océan"/>
          <p:cNvSpPr/>
          <p:nvPr>
            <p:ph type="pic" idx="21"/>
          </p:nvPr>
        </p:nvSpPr>
        <p:spPr>
          <a:xfrm>
            <a:off x="3810000" y="2590800"/>
            <a:ext cx="9429750" cy="6286500"/>
          </a:xfrm>
          <a:prstGeom prst="rect">
            <a:avLst/>
          </a:prstGeom>
        </p:spPr>
        <p:txBody>
          <a:bodyPr lIns="91439" tIns="45719" rIns="91439" bIns="45719" anchor="t">
            <a:noAutofit/>
          </a:bodyPr>
          <a:lstStyle/>
          <a:p>
            <a:pPr/>
          </a:p>
        </p:txBody>
      </p:sp>
      <p:sp>
        <p:nvSpPr>
          <p:cNvPr id="66" name="Texte du titre"/>
          <p:cNvSpPr txBox="1"/>
          <p:nvPr>
            <p:ph type="title"/>
          </p:nvPr>
        </p:nvSpPr>
        <p:spPr>
          <a:prstGeom prst="rect">
            <a:avLst/>
          </a:prstGeom>
        </p:spPr>
        <p:txBody>
          <a:bodyPr/>
          <a:lstStyle/>
          <a:p>
            <a:pPr/>
            <a:r>
              <a:t>Texte du titre</a:t>
            </a:r>
          </a:p>
        </p:txBody>
      </p:sp>
      <p:sp>
        <p:nvSpPr>
          <p:cNvPr id="67" name="Texte niveau 1…"/>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Texte niveau 1</a:t>
            </a:r>
          </a:p>
          <a:p>
            <a:pPr lvl="1"/>
            <a:r>
              <a:t>Texte niveau 2</a:t>
            </a:r>
          </a:p>
          <a:p>
            <a:pPr lvl="2"/>
            <a:r>
              <a:t>Texte niveau 3</a:t>
            </a:r>
          </a:p>
          <a:p>
            <a:pPr lvl="3"/>
            <a:r>
              <a:t>Texte niveau 4</a:t>
            </a:r>
          </a:p>
          <a:p>
            <a:pPr lvl="4"/>
            <a:r>
              <a:t>Texte niveau 5</a:t>
            </a:r>
          </a:p>
        </p:txBody>
      </p:sp>
      <p:sp>
        <p:nvSpPr>
          <p:cNvPr id="68" name="Numéro de diapositive"/>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puces, vidéo direct, petit">
    <p:spTree>
      <p:nvGrpSpPr>
        <p:cNvPr id="1" name=""/>
        <p:cNvGrpSpPr/>
        <p:nvPr/>
      </p:nvGrpSpPr>
      <p:grpSpPr>
        <a:xfrm>
          <a:off x="0" y="0"/>
          <a:ext cx="0" cy="0"/>
          <a:chOff x="0" y="0"/>
          <a:chExt cx="0" cy="0"/>
        </a:xfrm>
      </p:grpSpPr>
      <p:sp>
        <p:nvSpPr>
          <p:cNvPr id="75" name="Texte du titre"/>
          <p:cNvSpPr txBox="1"/>
          <p:nvPr>
            <p:ph type="title"/>
          </p:nvPr>
        </p:nvSpPr>
        <p:spPr>
          <a:prstGeom prst="rect">
            <a:avLst/>
          </a:prstGeom>
        </p:spPr>
        <p:txBody>
          <a:bodyPr/>
          <a:lstStyle/>
          <a:p>
            <a:pPr/>
            <a:r>
              <a:t>Texte du titre</a:t>
            </a:r>
          </a:p>
        </p:txBody>
      </p:sp>
      <p:sp>
        <p:nvSpPr>
          <p:cNvPr id="76" name="Texte niveau 1…"/>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Texte niveau 1</a:t>
            </a:r>
          </a:p>
          <a:p>
            <a:pPr lvl="1"/>
            <a:r>
              <a:t>Texte niveau 2</a:t>
            </a:r>
          </a:p>
          <a:p>
            <a:pPr lvl="2"/>
            <a:r>
              <a:t>Texte niveau 3</a:t>
            </a:r>
          </a:p>
          <a:p>
            <a:pPr lvl="3"/>
            <a:r>
              <a:t>Texte niveau 4</a:t>
            </a:r>
          </a:p>
          <a:p>
            <a:pPr lvl="4"/>
            <a:r>
              <a:t>Texte niveau 5</a:t>
            </a:r>
          </a:p>
        </p:txBody>
      </p:sp>
      <p:sp>
        <p:nvSpPr>
          <p:cNvPr id="77" name="Numéro de diapositive"/>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puces, vidéo direct, grand">
    <p:spTree>
      <p:nvGrpSpPr>
        <p:cNvPr id="1" name=""/>
        <p:cNvGrpSpPr/>
        <p:nvPr/>
      </p:nvGrpSpPr>
      <p:grpSpPr>
        <a:xfrm>
          <a:off x="0" y="0"/>
          <a:ext cx="0" cy="0"/>
          <a:chOff x="0" y="0"/>
          <a:chExt cx="0" cy="0"/>
        </a:xfrm>
      </p:grpSpPr>
      <p:sp>
        <p:nvSpPr>
          <p:cNvPr id="84" name="Texte du titre"/>
          <p:cNvSpPr txBox="1"/>
          <p:nvPr>
            <p:ph type="title"/>
          </p:nvPr>
        </p:nvSpPr>
        <p:spPr>
          <a:prstGeom prst="rect">
            <a:avLst/>
          </a:prstGeom>
        </p:spPr>
        <p:txBody>
          <a:bodyPr/>
          <a:lstStyle/>
          <a:p>
            <a:pPr/>
            <a:r>
              <a:t>Texte du titre</a:t>
            </a:r>
          </a:p>
        </p:txBody>
      </p:sp>
      <p:sp>
        <p:nvSpPr>
          <p:cNvPr id="85" name="Texte niveau 1…"/>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Texte niveau 1</a:t>
            </a:r>
          </a:p>
          <a:p>
            <a:pPr lvl="1"/>
            <a:r>
              <a:t>Texte niveau 2</a:t>
            </a:r>
          </a:p>
          <a:p>
            <a:pPr lvl="2"/>
            <a:r>
              <a:t>Texte niveau 3</a:t>
            </a:r>
          </a:p>
          <a:p>
            <a:pPr lvl="3"/>
            <a:r>
              <a:t>Texte niveau 4</a:t>
            </a:r>
          </a:p>
          <a:p>
            <a:pPr lvl="4"/>
            <a:r>
              <a:t>Texte niveau 5</a:t>
            </a:r>
          </a:p>
        </p:txBody>
      </p:sp>
      <p:sp>
        <p:nvSpPr>
          <p:cNvPr id="86" name="Numéro de diapositive"/>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ces">
    <p:spTree>
      <p:nvGrpSpPr>
        <p:cNvPr id="1" name=""/>
        <p:cNvGrpSpPr/>
        <p:nvPr/>
      </p:nvGrpSpPr>
      <p:grpSpPr>
        <a:xfrm>
          <a:off x="0" y="0"/>
          <a:ext cx="0" cy="0"/>
          <a:chOff x="0" y="0"/>
          <a:chExt cx="0" cy="0"/>
        </a:xfrm>
      </p:grpSpPr>
      <p:sp>
        <p:nvSpPr>
          <p:cNvPr id="93" name="Texte niveau 1…"/>
          <p:cNvSpPr txBox="1"/>
          <p:nvPr>
            <p:ph type="body" idx="1"/>
          </p:nvPr>
        </p:nvSpPr>
        <p:spPr>
          <a:xfrm>
            <a:off x="952500" y="1270000"/>
            <a:ext cx="11099800" cy="7213600"/>
          </a:xfrm>
          <a:prstGeom prst="rect">
            <a:avLst/>
          </a:prstGeom>
        </p:spPr>
        <p:txBody>
          <a:bodyPr/>
          <a:lstStyle/>
          <a:p>
            <a:pPr/>
            <a:r>
              <a:t>Texte niveau 1</a:t>
            </a:r>
          </a:p>
          <a:p>
            <a:pPr lvl="1"/>
            <a:r>
              <a:t>Texte niveau 2</a:t>
            </a:r>
          </a:p>
          <a:p>
            <a:pPr lvl="2"/>
            <a:r>
              <a:t>Texte niveau 3</a:t>
            </a:r>
          </a:p>
          <a:p>
            <a:pPr lvl="3"/>
            <a:r>
              <a:t>Texte niveau 4</a:t>
            </a:r>
          </a:p>
          <a:p>
            <a:pPr lvl="4"/>
            <a:r>
              <a:t>Texte niveau 5</a:t>
            </a:r>
          </a:p>
        </p:txBody>
      </p:sp>
      <p:sp>
        <p:nvSpPr>
          <p:cNvPr id="9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photos">
    <p:spTree>
      <p:nvGrpSpPr>
        <p:cNvPr id="1" name=""/>
        <p:cNvGrpSpPr/>
        <p:nvPr/>
      </p:nvGrpSpPr>
      <p:grpSpPr>
        <a:xfrm>
          <a:off x="0" y="0"/>
          <a:ext cx="0" cy="0"/>
          <a:chOff x="0" y="0"/>
          <a:chExt cx="0" cy="0"/>
        </a:xfrm>
      </p:grpSpPr>
      <p:sp>
        <p:nvSpPr>
          <p:cNvPr id="101" name="Chemin sableux entre deux collines menant à l’océan"/>
          <p:cNvSpPr/>
          <p:nvPr>
            <p:ph type="pic" sz="quarter" idx="21"/>
          </p:nvPr>
        </p:nvSpPr>
        <p:spPr>
          <a:xfrm>
            <a:off x="6556375" y="5092700"/>
            <a:ext cx="5657850" cy="3771900"/>
          </a:xfrm>
          <a:prstGeom prst="rect">
            <a:avLst/>
          </a:prstGeom>
        </p:spPr>
        <p:txBody>
          <a:bodyPr lIns="91439" tIns="45719" rIns="91439" bIns="45719" anchor="t">
            <a:noAutofit/>
          </a:bodyPr>
          <a:lstStyle/>
          <a:p>
            <a:pPr/>
          </a:p>
        </p:txBody>
      </p:sp>
      <p:sp>
        <p:nvSpPr>
          <p:cNvPr id="102" name="Héron volant bas au-dessus d’une plage avec une petite clôture au premier plan"/>
          <p:cNvSpPr/>
          <p:nvPr>
            <p:ph type="pic" sz="half" idx="22"/>
          </p:nvPr>
        </p:nvSpPr>
        <p:spPr>
          <a:xfrm>
            <a:off x="6718300" y="749300"/>
            <a:ext cx="5334000" cy="5334000"/>
          </a:xfrm>
          <a:prstGeom prst="rect">
            <a:avLst/>
          </a:prstGeom>
        </p:spPr>
        <p:txBody>
          <a:bodyPr lIns="91439" tIns="45719" rIns="91439" bIns="45719" anchor="t">
            <a:noAutofit/>
          </a:bodyPr>
          <a:lstStyle/>
          <a:p>
            <a:pPr/>
          </a:p>
        </p:txBody>
      </p:sp>
      <p:sp>
        <p:nvSpPr>
          <p:cNvPr id="103" name="Vue d’une plage et de la mer depuis une dune de sable avec de l’herbe"/>
          <p:cNvSpPr/>
          <p:nvPr>
            <p:ph type="pic" idx="23"/>
          </p:nvPr>
        </p:nvSpPr>
        <p:spPr>
          <a:xfrm>
            <a:off x="-2832100" y="889000"/>
            <a:ext cx="11963400" cy="7975600"/>
          </a:xfrm>
          <a:prstGeom prst="rect">
            <a:avLst/>
          </a:prstGeom>
        </p:spPr>
        <p:txBody>
          <a:bodyPr lIns="91439" tIns="45719" rIns="91439" bIns="45719" anchor="t">
            <a:noAutofit/>
          </a:bodyPr>
          <a:lstStyle/>
          <a:p>
            <a:pPr/>
          </a:p>
        </p:txBody>
      </p:sp>
      <p:sp>
        <p:nvSpPr>
          <p:cNvPr id="10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tion">
    <p:spTree>
      <p:nvGrpSpPr>
        <p:cNvPr id="1" name=""/>
        <p:cNvGrpSpPr/>
        <p:nvPr/>
      </p:nvGrpSpPr>
      <p:grpSpPr>
        <a:xfrm>
          <a:off x="0" y="0"/>
          <a:ext cx="0" cy="0"/>
          <a:chOff x="0" y="0"/>
          <a:chExt cx="0" cy="0"/>
        </a:xfrm>
      </p:grpSpPr>
      <p:sp>
        <p:nvSpPr>
          <p:cNvPr id="111" name="-Gilles Allain"/>
          <p:cNvSpPr txBox="1"/>
          <p:nvPr>
            <p:ph type="body" sz="quarter" idx="21"/>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-Gilles Allain</a:t>
            </a:r>
          </a:p>
        </p:txBody>
      </p:sp>
      <p:sp>
        <p:nvSpPr>
          <p:cNvPr id="112" name="« Saisissez une citation ici. »"/>
          <p:cNvSpPr txBox="1"/>
          <p:nvPr>
            <p:ph type="body" sz="quarter" idx="22"/>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 Saisissez une citation ici. » </a:t>
            </a:r>
          </a:p>
        </p:txBody>
      </p:sp>
      <p:sp>
        <p:nvSpPr>
          <p:cNvPr id="113"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Vue d’une plage et de la mer depuis une dune de sable avec de l’herbe"/>
          <p:cNvSpPr/>
          <p:nvPr>
            <p:ph type="pic" idx="21"/>
          </p:nvPr>
        </p:nvSpPr>
        <p:spPr>
          <a:xfrm>
            <a:off x="-1308100" y="-50800"/>
            <a:ext cx="14782800" cy="9855200"/>
          </a:xfrm>
          <a:prstGeom prst="rect">
            <a:avLst/>
          </a:prstGeom>
        </p:spPr>
        <p:txBody>
          <a:bodyPr lIns="91439" tIns="45719" rIns="91439" bIns="45719" anchor="t">
            <a:noAutofit/>
          </a:bodyPr>
          <a:lstStyle/>
          <a:p>
            <a:pPr/>
          </a:p>
        </p:txBody>
      </p:sp>
      <p:sp>
        <p:nvSpPr>
          <p:cNvPr id="121"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erge">
    <p:spTree>
      <p:nvGrpSpPr>
        <p:cNvPr id="1" name=""/>
        <p:cNvGrpSpPr/>
        <p:nvPr/>
      </p:nvGrpSpPr>
      <p:grpSpPr>
        <a:xfrm>
          <a:off x="0" y="0"/>
          <a:ext cx="0" cy="0"/>
          <a:chOff x="0" y="0"/>
          <a:chExt cx="0" cy="0"/>
        </a:xfrm>
      </p:grpSpPr>
      <p:sp>
        <p:nvSpPr>
          <p:cNvPr id="128"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et puces">
    <p:spTree>
      <p:nvGrpSpPr>
        <p:cNvPr id="1" name=""/>
        <p:cNvGrpSpPr/>
        <p:nvPr/>
      </p:nvGrpSpPr>
      <p:grpSpPr>
        <a:xfrm>
          <a:off x="0" y="0"/>
          <a:ext cx="0" cy="0"/>
          <a:chOff x="0" y="0"/>
          <a:chExt cx="0" cy="0"/>
        </a:xfrm>
      </p:grpSpPr>
      <p:sp>
        <p:nvSpPr>
          <p:cNvPr id="135" name="Texte du titre"/>
          <p:cNvSpPr txBox="1"/>
          <p:nvPr>
            <p:ph type="title"/>
          </p:nvPr>
        </p:nvSpPr>
        <p:spPr>
          <a:prstGeom prst="rect">
            <a:avLst/>
          </a:prstGeom>
        </p:spPr>
        <p:txBody>
          <a:bodyPr/>
          <a:lstStyle/>
          <a:p>
            <a:pPr/>
            <a:r>
              <a:t>Texte du titre</a:t>
            </a:r>
          </a:p>
        </p:txBody>
      </p:sp>
      <p:sp>
        <p:nvSpPr>
          <p:cNvPr id="136" name="Texte niveau 1…"/>
          <p:cNvSpPr txBox="1"/>
          <p:nvPr>
            <p:ph type="body" idx="1"/>
          </p:nvPr>
        </p:nvSpPr>
        <p:spPr>
          <a:prstGeom prst="rect">
            <a:avLst/>
          </a:prstGeom>
        </p:spPr>
        <p:txBody>
          <a:bodyPr/>
          <a:lstStyle/>
          <a:p>
            <a:pPr/>
            <a:r>
              <a:t>Texte niveau 1</a:t>
            </a:r>
          </a:p>
          <a:p>
            <a:pPr lvl="1"/>
            <a:r>
              <a:t>Texte niveau 2</a:t>
            </a:r>
          </a:p>
          <a:p>
            <a:pPr lvl="2"/>
            <a:r>
              <a:t>Texte niveau 3</a:t>
            </a:r>
          </a:p>
          <a:p>
            <a:pPr lvl="3"/>
            <a:r>
              <a:t>Texte niveau 4</a:t>
            </a:r>
          </a:p>
          <a:p>
            <a:pPr lvl="4"/>
            <a:r>
              <a:t>Texte niveau 5</a:t>
            </a:r>
          </a:p>
        </p:txBody>
      </p:sp>
      <p:sp>
        <p:nvSpPr>
          <p:cNvPr id="137" name="Numéro de diapositive"/>
          <p:cNvSpPr txBox="1"/>
          <p:nvPr>
            <p:ph type="sldNum" sz="quarter" idx="2"/>
          </p:nvPr>
        </p:nvSpPr>
        <p:spPr>
          <a:xfrm>
            <a:off x="6328884" y="9296400"/>
            <a:ext cx="340259" cy="324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re et puces">
    <p:spTree>
      <p:nvGrpSpPr>
        <p:cNvPr id="1" name=""/>
        <p:cNvGrpSpPr/>
        <p:nvPr/>
      </p:nvGrpSpPr>
      <p:grpSpPr>
        <a:xfrm>
          <a:off x="0" y="0"/>
          <a:ext cx="0" cy="0"/>
          <a:chOff x="0" y="0"/>
          <a:chExt cx="0" cy="0"/>
        </a:xfrm>
      </p:grpSpPr>
      <p:sp>
        <p:nvSpPr>
          <p:cNvPr id="144" name="Texte du titre"/>
          <p:cNvSpPr txBox="1"/>
          <p:nvPr>
            <p:ph type="title"/>
          </p:nvPr>
        </p:nvSpPr>
        <p:spPr>
          <a:prstGeom prst="rect">
            <a:avLst/>
          </a:prstGeom>
        </p:spPr>
        <p:txBody>
          <a:bodyPr/>
          <a:lstStyle/>
          <a:p>
            <a:pPr/>
            <a:r>
              <a:t>Texte du titre</a:t>
            </a:r>
          </a:p>
        </p:txBody>
      </p:sp>
      <p:sp>
        <p:nvSpPr>
          <p:cNvPr id="145" name="Texte niveau 1…"/>
          <p:cNvSpPr txBox="1"/>
          <p:nvPr>
            <p:ph type="body" idx="1"/>
          </p:nvPr>
        </p:nvSpPr>
        <p:spPr>
          <a:prstGeom prst="rect">
            <a:avLst/>
          </a:prstGeom>
        </p:spPr>
        <p:txBody>
          <a:bodyPr/>
          <a:lstStyle/>
          <a:p>
            <a:pPr/>
            <a:r>
              <a:t>Texte niveau 1</a:t>
            </a:r>
          </a:p>
          <a:p>
            <a:pPr lvl="1"/>
            <a:r>
              <a:t>Texte niveau 2</a:t>
            </a:r>
          </a:p>
          <a:p>
            <a:pPr lvl="2"/>
            <a:r>
              <a:t>Texte niveau 3</a:t>
            </a:r>
          </a:p>
          <a:p>
            <a:pPr lvl="3"/>
            <a:r>
              <a:t>Texte niveau 4</a:t>
            </a:r>
          </a:p>
          <a:p>
            <a:pPr lvl="4"/>
            <a:r>
              <a:t>Texte niveau 5</a:t>
            </a:r>
          </a:p>
        </p:txBody>
      </p:sp>
      <p:sp>
        <p:nvSpPr>
          <p:cNvPr id="146" name="Numéro de diapositive"/>
          <p:cNvSpPr txBox="1"/>
          <p:nvPr>
            <p:ph type="sldNum" sz="quarter" idx="2"/>
          </p:nvPr>
        </p:nvSpPr>
        <p:spPr>
          <a:xfrm>
            <a:off x="6328884" y="9296400"/>
            <a:ext cx="340259" cy="324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53" name="Texte du titre"/>
          <p:cNvSpPr txBox="1"/>
          <p:nvPr>
            <p:ph type="title"/>
          </p:nvPr>
        </p:nvSpPr>
        <p:spPr>
          <a:xfrm>
            <a:off x="652288" y="389324"/>
            <a:ext cx="11667438" cy="1588034"/>
          </a:xfrm>
          <a:prstGeom prst="rect">
            <a:avLst/>
          </a:prstGeom>
        </p:spPr>
        <p:txBody>
          <a:bodyPr lIns="0" tIns="0" rIns="0" bIns="0"/>
          <a:lstStyle>
            <a:lvl1pPr defTabSz="579888">
              <a:lnSpc>
                <a:spcPct val="96000"/>
              </a:lnSpc>
              <a:defRPr sz="5600">
                <a:latin typeface="Arial"/>
                <a:ea typeface="Arial"/>
                <a:cs typeface="Arial"/>
                <a:sym typeface="Arial"/>
              </a:defRPr>
            </a:lvl1pPr>
          </a:lstStyle>
          <a:p>
            <a:pPr/>
            <a:r>
              <a:t>Texte du titre</a:t>
            </a:r>
          </a:p>
        </p:txBody>
      </p:sp>
      <p:sp>
        <p:nvSpPr>
          <p:cNvPr id="154" name="Numéro de diapositive"/>
          <p:cNvSpPr txBox="1"/>
          <p:nvPr>
            <p:ph type="sldNum" sz="quarter" idx="2"/>
          </p:nvPr>
        </p:nvSpPr>
        <p:spPr>
          <a:xfrm>
            <a:off x="12080475" y="8888889"/>
            <a:ext cx="241301" cy="256990"/>
          </a:xfrm>
          <a:prstGeom prst="rect">
            <a:avLst/>
          </a:prstGeom>
        </p:spPr>
        <p:txBody>
          <a:bodyPr lIns="0" tIns="0" rIns="0" bIns="0"/>
          <a:lstStyle>
            <a:lvl1pPr algn="r" defTabSz="579888">
              <a:lnSpc>
                <a:spcPct val="96000"/>
              </a:lnSpc>
              <a:tabLst>
                <a:tab pos="571500" algn="l"/>
                <a:tab pos="1143000" algn="l"/>
                <a:tab pos="1727200" algn="l"/>
                <a:tab pos="2298700" algn="l"/>
                <a:tab pos="2882900" algn="l"/>
                <a:tab pos="3467100" algn="l"/>
                <a:tab pos="4038600" algn="l"/>
                <a:tab pos="4610100" algn="l"/>
                <a:tab pos="5207000" algn="l"/>
                <a:tab pos="5778500" algn="l"/>
                <a:tab pos="6375400" algn="l"/>
                <a:tab pos="6946900" algn="l"/>
                <a:tab pos="7518400" algn="l"/>
                <a:tab pos="8102600" algn="l"/>
                <a:tab pos="8686800" algn="l"/>
                <a:tab pos="9258300" algn="l"/>
                <a:tab pos="9842500" algn="l"/>
                <a:tab pos="10414000" algn="l"/>
                <a:tab pos="11010900" algn="l"/>
                <a:tab pos="11582400" algn="l"/>
              </a:tabLst>
              <a:defRPr sz="1800">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e du titre"/>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Texte du titre</a:t>
            </a:r>
          </a:p>
        </p:txBody>
      </p:sp>
      <p:sp>
        <p:nvSpPr>
          <p:cNvPr id="3" name="Texte niveau 1…"/>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Texte niveau 1</a:t>
            </a:r>
          </a:p>
          <a:p>
            <a:pPr lvl="1"/>
            <a:r>
              <a:t>Texte niveau 2</a:t>
            </a:r>
          </a:p>
          <a:p>
            <a:pPr lvl="2"/>
            <a:r>
              <a:t>Texte niveau 3</a:t>
            </a:r>
          </a:p>
          <a:p>
            <a:pPr lvl="3"/>
            <a:r>
              <a:t>Texte niveau 4</a:t>
            </a:r>
          </a:p>
          <a:p>
            <a:pPr lvl="4"/>
            <a:r>
              <a:t>Texte niveau 5</a:t>
            </a:r>
          </a:p>
        </p:txBody>
      </p:sp>
      <p:sp>
        <p:nvSpPr>
          <p:cNvPr id="4" name="Numéro de diapositive"/>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lgn="ctr">
              <a:spcBef>
                <a:spcPts val="0"/>
              </a:spcBef>
              <a:defRPr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1pPr>
      <a:lvl2pPr marL="0" marR="0" indent="4572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2pPr>
      <a:lvl3pPr marL="0" marR="0" indent="9144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8000" u="none">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solidFill>
            <a:srgbClr val="000000"/>
          </a:solidFill>
          <a:uFillTx/>
          <a:latin typeface="Helvetica Neue"/>
          <a:ea typeface="Helvetica Neue"/>
          <a:cs typeface="Helvetica Neue"/>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 Id="rId3" Type="http://schemas.openxmlformats.org/officeDocument/2006/relationships/image" Target="../media/image6.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 Id="rId3" Type="http://schemas.openxmlformats.org/officeDocument/2006/relationships/image" Target="../media/image11.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 Id="rId3" Type="http://schemas.openxmlformats.org/officeDocument/2006/relationships/image" Target="../media/image15.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jpeg"/><Relationship Id="rId3" Type="http://schemas.openxmlformats.org/officeDocument/2006/relationships/image" Target="../media/image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jpeg"/><Relationship Id="rId3" Type="http://schemas.openxmlformats.org/officeDocument/2006/relationships/image" Target="../media/image31.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5.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jpeg"/><Relationship Id="rId3" Type="http://schemas.openxmlformats.org/officeDocument/2006/relationships/image" Target="../media/image37.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jpeg"/><Relationship Id="rId3" Type="http://schemas.openxmlformats.org/officeDocument/2006/relationships/image" Target="../media/image38.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4.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5.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9.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0.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1.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3.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4.jpe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5.jpe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6.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7.jpeg"/></Relationships>

</file>

<file path=ppt/slides/_rels/slide5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8.jpeg"/></Relationships>

</file>

<file path=ppt/slides/_rels/slide6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9.jpe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0.jpe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1.jpeg"/></Relationships>

</file>

<file path=ppt/slides/_rels/slide6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jpeg"/></Relationships>

</file>

<file path=ppt/slides/_rels/slide6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3.jpe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4.jpeg"/></Relationships>

</file>

<file path=ppt/slides/_rels/slide6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5.jpeg"/><Relationship Id="rId3" Type="http://schemas.openxmlformats.org/officeDocument/2006/relationships/image" Target="../media/image66.jpeg"/></Relationships>

</file>

<file path=ppt/slides/_rels/slide6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7.jpeg"/></Relationships>

</file>

<file path=ppt/slides/_rels/slide6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8.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9.jpeg"/></Relationships>

</file>

<file path=ppt/slides/_rels/slide7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eg"/></Relationships>

</file>

<file path=ppt/slides/_rels/slide7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1.jpe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2.jpe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3.jpeg"/></Relationships>

</file>

<file path=ppt/slides/_rels/slide7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4.jpeg"/></Relationships>

</file>

<file path=ppt/slides/_rels/slide7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5.jpeg"/></Relationships>

</file>

<file path=ppt/slides/_rels/slide7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6.jpeg"/><Relationship Id="rId3" Type="http://schemas.openxmlformats.org/officeDocument/2006/relationships/image" Target="../media/image77.jpeg"/></Relationships>

</file>

<file path=ppt/slides/_rels/slide7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8.jpeg"/></Relationships>

</file>

<file path=ppt/slides/_rels/slide7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9.jpeg"/></Relationships>

</file>

<file path=ppt/slides/_rels/slide7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0.jpeg"/></Relationships>

</file>

<file path=ppt/slides/_rels/slide8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1.jpeg"/></Relationships>

</file>

<file path=ppt/slides/_rels/slide8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2.jpeg"/></Relationships>

</file>

<file path=ppt/slides/_rels/slide8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3.jpeg"/></Relationships>

</file>

<file path=ppt/slides/_rels/slide8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4.jpeg"/></Relationships>

</file>

<file path=ppt/slides/_rels/slide8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5.jpeg"/></Relationships>

</file>

<file path=ppt/slides/_rels/slide8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6.jpeg"/></Relationships>

</file>

<file path=ppt/slides/_rels/slide8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7.jpeg"/></Relationships>

</file>

<file path=ppt/slides/_rels/slide8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8.jpeg"/></Relationships>

</file>

<file path=ppt/slides/_rels/slide8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9.jpeg"/></Relationships>

</file>

<file path=ppt/slides/_rels/slide8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0.jpeg"/></Relationships>

</file>

<file path=ppt/slides/_rels/slide9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hyperlink" Target="https://fr.wikipedia.org/wiki/Chauss%C3%A9e_Brunehaut" TargetMode="External"/></Relationships>

</file>

<file path=ppt/slides/_rels/slide9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1.jpeg"/></Relationships>

</file>

<file path=ppt/slides/_rels/slide9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2.jpeg"/></Relationships>

</file>

<file path=ppt/slides/_rels/slide9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3.jpeg"/></Relationships>

</file>

<file path=ppt/slides/_rels/slide9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4.jpeg"/></Relationships>

</file>

<file path=ppt/slides/_rels/slide9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5.jpeg"/></Relationships>

</file>

<file path=ppt/slides/_rels/slide9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6.jpeg"/></Relationships>

</file>

<file path=ppt/slides/_rels/slide9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7.jpeg"/></Relationships>

</file>

<file path=ppt/slides/_rels/slide9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8.jpeg"/></Relationships>

</file>

<file path=ppt/slides/_rels/slide9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9.jpe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9.jpeg"/><Relationship Id="rId3" Type="http://schemas.openxmlformats.org/officeDocument/2006/relationships/image" Target="../media/image100.jpe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1.jpe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2.jpe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3.jpe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0.jpeg"/></Relationships>

</file>

<file path=ppt/slides/_rels/slide10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4.jpe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5.jpe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6.jpe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7.jpe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8.jpe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9.jpe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0.jpe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1.jpeg"/></Relationships>

</file>

<file path=ppt/slides/_rels/slide11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2.jpe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3.jpeg"/></Relationships>

</file>

<file path=ppt/slides/_rels/slide11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4.jpe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5.jpeg"/></Relationships>

</file>

<file path=ppt/slides/_rels/slide11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6.jpe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7.jpe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8.jpe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9.jpe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0.jpe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1.jpe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2.jpeg"/><Relationship Id="rId3" Type="http://schemas.openxmlformats.org/officeDocument/2006/relationships/image" Target="../media/image4.png"/></Relationships>

</file>

<file path=ppt/slides/_rels/slide12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3.jpeg"/></Relationships>

</file>

<file path=ppt/slides/_rels/slide1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4.jpeg"/></Relationships>

</file>

<file path=ppt/slides/_rels/slide1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jpeg"/></Relationships>

</file>

<file path=ppt/slides/_rels/slide12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6.jpeg"/></Relationships>

</file>

<file path=ppt/slides/_rels/slide12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7.jpeg"/><Relationship Id="rId3" Type="http://schemas.openxmlformats.org/officeDocument/2006/relationships/image" Target="../media/image128.jpe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9.jpeg"/><Relationship Id="rId3" Type="http://schemas.openxmlformats.org/officeDocument/2006/relationships/image" Target="../media/image130.jpe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1.jpeg"/><Relationship Id="rId3" Type="http://schemas.openxmlformats.org/officeDocument/2006/relationships/image" Target="../media/image132.jpeg"/></Relationships>

</file>

<file path=ppt/slides/_rels/slide13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3.jpeg"/><Relationship Id="rId3" Type="http://schemas.openxmlformats.org/officeDocument/2006/relationships/image" Target="../media/image134.jpeg"/></Relationships>

</file>

<file path=ppt/slides/_rels/slide1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5.jpeg"/></Relationships>

</file>

<file path=ppt/slides/_rels/slide13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6.jpe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6.jpeg"/></Relationships>

</file>

<file path=ppt/slides/_rels/slide13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7.jpeg"/></Relationships>

</file>

<file path=ppt/slides/_rels/slide13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8.jpeg"/></Relationships>

</file>

<file path=ppt/slides/_rels/slide13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9.jpeg"/><Relationship Id="rId3" Type="http://schemas.openxmlformats.org/officeDocument/2006/relationships/image" Target="../media/image4.png"/></Relationships>

</file>

<file path=ppt/slides/_rels/slide13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0.jpeg"/><Relationship Id="rId3" Type="http://schemas.openxmlformats.org/officeDocument/2006/relationships/image" Target="../media/image4.png"/></Relationships>

</file>

<file path=ppt/slides/_rels/slide14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1.jpeg"/><Relationship Id="rId3" Type="http://schemas.openxmlformats.org/officeDocument/2006/relationships/image" Target="../media/image4.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2.jpeg"/><Relationship Id="rId3" Type="http://schemas.openxmlformats.org/officeDocument/2006/relationships/image" Target="../media/image4.png"/></Relationships>

</file>

<file path=ppt/slides/_rels/slide14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3.jpeg"/><Relationship Id="rId3" Type="http://schemas.openxmlformats.org/officeDocument/2006/relationships/image" Target="../media/image4.png"/></Relationships>

</file>

<file path=ppt/slides/_rels/slide14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4.jpeg"/></Relationships>

</file>

<file path=ppt/slides/_rels/slide14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5.jpeg"/></Relationships>

</file>

<file path=ppt/slides/_rels/slide14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6.jpeg"/></Relationships>

</file>

<file path=ppt/slides/_rels/slide14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7.jpeg"/></Relationships>

</file>

<file path=ppt/slides/_rels/slide14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8.jpeg"/></Relationships>

</file>

<file path=ppt/slides/_rels/slide14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9.jpeg"/></Relationships>

</file>

<file path=ppt/slides/_rels/slide14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0.jpeg"/></Relationships>

</file>

<file path=ppt/slides/_rels/slide15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1.jpeg"/></Relationships>

</file>

<file path=ppt/slides/_rels/slide1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2.jpeg"/></Relationships>

</file>

<file path=ppt/slides/_rels/slide1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2.jpeg"/></Relationships>

</file>

<file path=ppt/slides/_rels/slide1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3.jpeg"/><Relationship Id="rId3" Type="http://schemas.openxmlformats.org/officeDocument/2006/relationships/image" Target="../media/image154.jpeg"/></Relationships>

</file>

<file path=ppt/slides/_rels/slide15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5.jpeg"/></Relationships>

</file>

<file path=ppt/slides/_rels/slide15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6.jpeg"/></Relationships>

</file>

<file path=ppt/slides/_rels/slide15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7.jpe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8.jpeg"/></Relationships>

</file>

<file path=ppt/slides/_rels/slide15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9.jpeg"/></Relationships>

</file>

<file path=ppt/slides/_rels/slide15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0.jpe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0.jpeg"/></Relationships>

</file>

<file path=ppt/slides/_rels/slide16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61.jpeg"/></Relationships>

</file>

<file path=ppt/slides/_rels/slide16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62.jpeg"/></Relationships>

</file>

<file path=ppt/slides/_rels/slide16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63.jpeg"/></Relationships>

</file>

<file path=ppt/slides/_rels/slide16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64.jpeg"/><Relationship Id="rId3" Type="http://schemas.openxmlformats.org/officeDocument/2006/relationships/image" Target="../media/image4.png"/></Relationships>

</file>

<file path=ppt/slides/_rels/slide16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65.jpeg"/><Relationship Id="rId3" Type="http://schemas.openxmlformats.org/officeDocument/2006/relationships/image" Target="../media/image166.jpeg"/><Relationship Id="rId4" Type="http://schemas.openxmlformats.org/officeDocument/2006/relationships/image" Target="../media/image4.png"/></Relationships>

</file>

<file path=ppt/slides/_rels/slide16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7.jpeg"/></Relationships>

</file>

<file path=ppt/slides/_rels/slide16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8.jpeg"/></Relationships>

</file>

<file path=ppt/slides/_rels/slide16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69.jpeg"/><Relationship Id="rId3" Type="http://schemas.openxmlformats.org/officeDocument/2006/relationships/hyperlink" Target="https://remonterletemps.ign.fr/comparer/?lon=-1.201922&amp;lat=48.586710&amp;z=16.9&amp;pointer=true&amp;layer1=19&amp;layer2=13&amp;mode=dub" TargetMode="External"/></Relationships>

</file>

<file path=ppt/slides/_rels/slide16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veille-eau.com/videos/deconstruction-du-barrage-de-vezins" TargetMode="External"/><Relationship Id="rId3" Type="http://schemas.openxmlformats.org/officeDocument/2006/relationships/hyperlink" Target="https://veille-eau.com/videos/restauration-de-la-continuite-ecologique-projet-de-derasement-des-barrages-de-vezins-et-de-poutes-agence-de-l-eau-seine-normandie" TargetMode="External"/><Relationship Id="rId4" Type="http://schemas.openxmlformats.org/officeDocument/2006/relationships/hyperlink" Target="https://sciences-paysages.fr/environnement/haiesPerduesVezins.htm" TargetMode="External"/><Relationship Id="rId5" Type="http://schemas.openxmlformats.org/officeDocument/2006/relationships/hyperlink" Target="https://auvernha.com/atelier-saint-martin-meme-les-pierres-ont-une-memoire/" TargetMode="External"/><Relationship Id="rId6" Type="http://schemas.openxmlformats.org/officeDocument/2006/relationships/hyperlink" Target="https://www.persee.fr/doc/annor_0003-4134_1979_num_29_2_5324" TargetMode="External"/><Relationship Id="rId7" Type="http://schemas.openxmlformats.org/officeDocument/2006/relationships/hyperlink" Target="https://fr.wikipedia.org/wiki/Manche_(fleuve)" TargetMode="External"/><Relationship Id="rId8" Type="http://schemas.openxmlformats.org/officeDocument/2006/relationships/hyperlink" Target="https://www.youtube.com/watch?v=QKgEI1x3oXg"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3" name="chapelle-mortain099 copie.jpg" descr="chapelle-mortain099 copie.jpg"/>
          <p:cNvPicPr>
            <a:picLocks noChangeAspect="1"/>
          </p:cNvPicPr>
          <p:nvPr/>
        </p:nvPicPr>
        <p:blipFill>
          <a:blip r:embed="rId2">
            <a:extLst/>
          </a:blip>
          <a:stretch>
            <a:fillRect/>
          </a:stretch>
        </p:blipFill>
        <p:spPr>
          <a:xfrm>
            <a:off x="-818174" y="-1"/>
            <a:ext cx="15043686" cy="9753601"/>
          </a:xfrm>
          <a:prstGeom prst="rect">
            <a:avLst/>
          </a:prstGeom>
          <a:ln w="12700">
            <a:miter lim="400000"/>
          </a:ln>
        </p:spPr>
      </p:pic>
      <p:sp>
        <p:nvSpPr>
          <p:cNvPr id="164" name="Compréhension et évolution des paysages dans le…"/>
          <p:cNvSpPr txBox="1"/>
          <p:nvPr>
            <p:ph type="ctrTitle"/>
          </p:nvPr>
        </p:nvSpPr>
        <p:spPr>
          <a:xfrm>
            <a:off x="3627189" y="-495300"/>
            <a:ext cx="9250611" cy="3302000"/>
          </a:xfrm>
          <a:prstGeom prst="rect">
            <a:avLst/>
          </a:prstGeom>
        </p:spPr>
        <p:txBody>
          <a:bodyPr/>
          <a:lstStyle/>
          <a:p>
            <a:pPr algn="r">
              <a:defRPr sz="5400"/>
            </a:pPr>
            <a:r>
              <a:t>Compréhension et évolution des paysages dans le </a:t>
            </a:r>
          </a:p>
          <a:p>
            <a:pPr algn="r">
              <a:defRPr sz="5400"/>
            </a:pPr>
            <a:r>
              <a:t>Sud-Manche</a:t>
            </a:r>
          </a:p>
        </p:txBody>
      </p:sp>
      <p:sp>
        <p:nvSpPr>
          <p:cNvPr id="165" name="Bernard Langellier, Mortain…"/>
          <p:cNvSpPr txBox="1"/>
          <p:nvPr/>
        </p:nvSpPr>
        <p:spPr>
          <a:xfrm>
            <a:off x="8922765" y="2842717"/>
            <a:ext cx="3862732" cy="893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r">
              <a:spcBef>
                <a:spcPts val="500"/>
              </a:spcBef>
              <a:defRPr sz="2400"/>
            </a:pPr>
            <a:r>
              <a:t>Bernard Langellier, Mortain </a:t>
            </a:r>
          </a:p>
          <a:p>
            <a:pPr algn="r">
              <a:spcBef>
                <a:spcPts val="500"/>
              </a:spcBef>
              <a:defRPr sz="2400"/>
            </a:pPr>
            <a:r>
              <a:t>Le 16 octobre 2026</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1) Paysages du Sud-Manche expliqués par le sous-sol…"/>
          <p:cNvSpPr txBox="1"/>
          <p:nvPr/>
        </p:nvSpPr>
        <p:spPr>
          <a:xfrm>
            <a:off x="1620266" y="5602564"/>
            <a:ext cx="10005264" cy="38494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500"/>
              </a:spcBef>
            </a:pPr>
            <a:r>
              <a:t>1) Paysages du Sud-Manche expliqués par le sous-sol</a:t>
            </a:r>
          </a:p>
          <a:p>
            <a:pPr>
              <a:spcBef>
                <a:spcPts val="500"/>
              </a:spcBef>
            </a:pPr>
            <a:r>
              <a:t>2) Mortain : entre granite et grès, gares</a:t>
            </a:r>
          </a:p>
          <a:p>
            <a:pPr lvl="1">
              <a:spcBef>
                <a:spcPts val="500"/>
              </a:spcBef>
            </a:pPr>
            <a:r>
              <a:t>Entre Mortain et St-Hilaire</a:t>
            </a:r>
          </a:p>
          <a:p>
            <a:pPr>
              <a:spcBef>
                <a:spcPts val="500"/>
              </a:spcBef>
            </a:pPr>
            <a:r>
              <a:t>3) Vezins et les Biards : barrage et chemins perdus</a:t>
            </a:r>
          </a:p>
          <a:p>
            <a:pPr>
              <a:spcBef>
                <a:spcPts val="500"/>
              </a:spcBef>
            </a:pPr>
            <a:r>
              <a:t>4) Montjoie-Saint-Martin et baie du Mt St-Michel</a:t>
            </a:r>
          </a:p>
          <a:p>
            <a:pPr>
              <a:spcBef>
                <a:spcPts val="500"/>
              </a:spcBef>
            </a:pPr>
            <a:r>
              <a:t>5) Le télégraphe entre Avranches et Ger</a:t>
            </a:r>
          </a:p>
        </p:txBody>
      </p:sp>
      <p:sp>
        <p:nvSpPr>
          <p:cNvPr id="168" name="Compréhension et évolution des paysages dans le Sud-Manche"/>
          <p:cNvSpPr txBox="1"/>
          <p:nvPr>
            <p:ph type="ctrTitle"/>
          </p:nvPr>
        </p:nvSpPr>
        <p:spPr>
          <a:xfrm>
            <a:off x="1270000" y="571500"/>
            <a:ext cx="10464800" cy="3302000"/>
          </a:xfrm>
          <a:prstGeom prst="rect">
            <a:avLst/>
          </a:prstGeom>
        </p:spPr>
        <p:txBody>
          <a:bodyPr/>
          <a:lstStyle>
            <a:lvl1pPr defTabSz="502412">
              <a:defRPr sz="6880"/>
            </a:lvl1pPr>
          </a:lstStyle>
          <a:p>
            <a:pPr/>
            <a:r>
              <a:t>Compréhension et évolution des paysages dans le Sud-Manche</a:t>
            </a:r>
          </a:p>
        </p:txBody>
      </p:sp>
      <p:sp>
        <p:nvSpPr>
          <p:cNvPr id="169" name="Cartes géographiques, géologiques, vues aériennes de différentes époques.…"/>
          <p:cNvSpPr txBox="1"/>
          <p:nvPr>
            <p:ph type="subTitle" sz="quarter" idx="1"/>
          </p:nvPr>
        </p:nvSpPr>
        <p:spPr>
          <a:xfrm>
            <a:off x="1270000" y="4172882"/>
            <a:ext cx="10464800" cy="1130301"/>
          </a:xfrm>
          <a:prstGeom prst="rect">
            <a:avLst/>
          </a:prstGeom>
        </p:spPr>
        <p:txBody>
          <a:bodyPr/>
          <a:lstStyle/>
          <a:p>
            <a:pPr defTabSz="182880">
              <a:defRPr b="1" sz="1840">
                <a:latin typeface="Helvetica"/>
                <a:ea typeface="Helvetica"/>
                <a:cs typeface="Helvetica"/>
                <a:sym typeface="Helvetica"/>
              </a:defRPr>
            </a:pPr>
            <a:r>
              <a:t>Cartes géographiques, géologiques, vues aériennes de différentes époques. </a:t>
            </a:r>
          </a:p>
          <a:p>
            <a:pPr defTabSz="182880">
              <a:defRPr b="1" sz="1840">
                <a:latin typeface="Helvetica"/>
                <a:ea typeface="Helvetica"/>
                <a:cs typeface="Helvetica"/>
                <a:sym typeface="Helvetica"/>
              </a:defRPr>
            </a:pPr>
            <a:r>
              <a:t>Expliquer le paysage par la carte géologique et son évolution par les aménagements visibles sur les cartes d’état major (XIXe), les vues aériennes noir et blanc de 1950.</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Quels outils pour comprendre l’évolution des paysages ?"/>
          <p:cNvSpPr txBox="1"/>
          <p:nvPr>
            <p:ph type="title"/>
          </p:nvPr>
        </p:nvSpPr>
        <p:spPr>
          <a:prstGeom prst="rect">
            <a:avLst/>
          </a:prstGeom>
        </p:spPr>
        <p:txBody>
          <a:bodyPr/>
          <a:lstStyle>
            <a:lvl1pPr defTabSz="455675">
              <a:defRPr sz="6240"/>
            </a:lvl1pPr>
          </a:lstStyle>
          <a:p>
            <a:pPr/>
            <a:r>
              <a:t>Quels outils pour comprendre l’évolution des paysages ?</a:t>
            </a:r>
          </a:p>
        </p:txBody>
      </p:sp>
      <p:sp>
        <p:nvSpPr>
          <p:cNvPr id="172" name="A) IGN :…"/>
          <p:cNvSpPr txBox="1"/>
          <p:nvPr/>
        </p:nvSpPr>
        <p:spPr>
          <a:xfrm>
            <a:off x="1994458" y="2728950"/>
            <a:ext cx="8503693" cy="6784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700"/>
            </a:pPr>
            <a:r>
              <a:t>A) IGN :</a:t>
            </a:r>
          </a:p>
          <a:p>
            <a:pPr lvl="1">
              <a:spcBef>
                <a:spcPts val="500"/>
              </a:spcBef>
              <a:defRPr sz="2700"/>
            </a:pPr>
            <a:r>
              <a:t>1) Géoportail devenu cartes.gouv</a:t>
            </a:r>
          </a:p>
          <a:p>
            <a:pPr lvl="3">
              <a:spcBef>
                <a:spcPts val="500"/>
              </a:spcBef>
              <a:defRPr sz="2700"/>
            </a:pPr>
            <a:r>
              <a:t>Cartes topographiques actuelles et anciennes</a:t>
            </a:r>
          </a:p>
          <a:p>
            <a:pPr lvl="3">
              <a:spcBef>
                <a:spcPts val="500"/>
              </a:spcBef>
              <a:defRPr sz="2700"/>
            </a:pPr>
            <a:r>
              <a:t>Vues aériennes (actuelles et 1950)</a:t>
            </a:r>
          </a:p>
          <a:p>
            <a:pPr lvl="3">
              <a:spcBef>
                <a:spcPts val="500"/>
              </a:spcBef>
              <a:defRPr sz="2700"/>
            </a:pPr>
            <a:r>
              <a:t>Carte d’État-major (XIXe)</a:t>
            </a:r>
          </a:p>
          <a:p>
            <a:pPr lvl="3">
              <a:spcBef>
                <a:spcPts val="500"/>
              </a:spcBef>
              <a:defRPr sz="2700"/>
            </a:pPr>
            <a:r>
              <a:t>Carte de Cassini (XVIIIe)</a:t>
            </a:r>
          </a:p>
          <a:p>
            <a:pPr lvl="1">
              <a:spcBef>
                <a:spcPts val="500"/>
              </a:spcBef>
              <a:defRPr sz="2700"/>
            </a:pPr>
            <a:r>
              <a:t>2) Remonter le temps</a:t>
            </a:r>
          </a:p>
          <a:p>
            <a:pPr>
              <a:spcBef>
                <a:spcPts val="500"/>
              </a:spcBef>
              <a:defRPr sz="2700"/>
            </a:pPr>
          </a:p>
          <a:p>
            <a:pPr>
              <a:spcBef>
                <a:spcPts val="500"/>
              </a:spcBef>
              <a:defRPr sz="2700"/>
            </a:pPr>
            <a:r>
              <a:t>B) BRGM</a:t>
            </a:r>
          </a:p>
          <a:p>
            <a:pPr lvl="1">
              <a:spcBef>
                <a:spcPts val="500"/>
              </a:spcBef>
              <a:defRPr sz="2700"/>
            </a:pPr>
            <a:r>
              <a:t>1) i-infoTerre (appli smartPhone)</a:t>
            </a:r>
          </a:p>
          <a:p>
            <a:pPr lvl="1">
              <a:spcBef>
                <a:spcPts val="500"/>
              </a:spcBef>
              <a:defRPr sz="2700"/>
            </a:pPr>
            <a:r>
              <a:t>2) Cartes géologiques papier</a:t>
            </a:r>
          </a:p>
          <a:p>
            <a:pPr lvl="3">
              <a:spcBef>
                <a:spcPts val="500"/>
              </a:spcBef>
              <a:defRPr sz="2700"/>
            </a:pPr>
            <a:r>
              <a:t>Mortain n°210</a:t>
            </a:r>
          </a:p>
          <a:p>
            <a:pPr lvl="3">
              <a:spcBef>
                <a:spcPts val="500"/>
              </a:spcBef>
              <a:defRPr sz="2700"/>
            </a:pPr>
            <a:r>
              <a:t>Saint-Hilaire n°247</a:t>
            </a:r>
          </a:p>
          <a:p>
            <a:pPr lvl="3">
              <a:spcBef>
                <a:spcPts val="500"/>
              </a:spcBef>
              <a:defRPr sz="2700"/>
            </a:pPr>
            <a:r>
              <a:t>Baie du Mont Saint-Michel n°208</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4" name="DSC04499-carriereSchistesBarrage.JPG" descr="DSC04499-carriereSchistesBarrage.JPG"/>
          <p:cNvPicPr>
            <a:picLocks noChangeAspect="1"/>
          </p:cNvPicPr>
          <p:nvPr/>
        </p:nvPicPr>
        <p:blipFill>
          <a:blip r:embed="rId2">
            <a:extLst/>
          </a:blip>
          <a:stretch>
            <a:fillRect/>
          </a:stretch>
        </p:blipFill>
        <p:spPr>
          <a:xfrm>
            <a:off x="-1275343" y="-10187"/>
            <a:ext cx="14660961" cy="9773974"/>
          </a:xfrm>
          <a:prstGeom prst="rect">
            <a:avLst/>
          </a:prstGeom>
          <a:ln w="12700">
            <a:miter lim="400000"/>
          </a:ln>
        </p:spPr>
      </p:pic>
      <p:sp>
        <p:nvSpPr>
          <p:cNvPr id="175" name="Paysage =…"/>
          <p:cNvSpPr txBox="1"/>
          <p:nvPr/>
        </p:nvSpPr>
        <p:spPr>
          <a:xfrm>
            <a:off x="299465" y="7828889"/>
            <a:ext cx="9155889" cy="1665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FFFFFF"/>
                </a:solidFill>
              </a:defRPr>
            </a:pPr>
            <a:r>
              <a:t>Paysage = </a:t>
            </a:r>
          </a:p>
          <a:p>
            <a:pPr>
              <a:spcBef>
                <a:spcPts val="500"/>
              </a:spcBef>
              <a:defRPr>
                <a:solidFill>
                  <a:srgbClr val="FFFFFF"/>
                </a:solidFill>
              </a:defRPr>
            </a:pPr>
            <a:r>
              <a:t>végétation + relief + réseau hydrographique + bâti</a:t>
            </a:r>
          </a:p>
          <a:p>
            <a:pPr>
              <a:spcBef>
                <a:spcPts val="500"/>
              </a:spcBef>
              <a:defRPr>
                <a:solidFill>
                  <a:srgbClr val="FFFFFF"/>
                </a:solidFill>
              </a:defRPr>
            </a:pPr>
            <a:r>
              <a:t>Ils s’expliquent par le sous-sol</a:t>
            </a:r>
          </a:p>
        </p:txBody>
      </p:sp>
      <p:sp>
        <p:nvSpPr>
          <p:cNvPr id="176" name="Sous-sol"/>
          <p:cNvSpPr txBox="1"/>
          <p:nvPr/>
        </p:nvSpPr>
        <p:spPr>
          <a:xfrm>
            <a:off x="5462168" y="2405989"/>
            <a:ext cx="172486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Sous-sol</a:t>
            </a:r>
          </a:p>
        </p:txBody>
      </p:sp>
      <p:sp>
        <p:nvSpPr>
          <p:cNvPr id="177" name="Sol"/>
          <p:cNvSpPr txBox="1"/>
          <p:nvPr/>
        </p:nvSpPr>
        <p:spPr>
          <a:xfrm>
            <a:off x="5049265" y="1389989"/>
            <a:ext cx="70114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Sol</a:t>
            </a:r>
          </a:p>
        </p:txBody>
      </p:sp>
      <p:sp>
        <p:nvSpPr>
          <p:cNvPr id="178" name="La Sélune"/>
          <p:cNvSpPr txBox="1"/>
          <p:nvPr/>
        </p:nvSpPr>
        <p:spPr>
          <a:xfrm>
            <a:off x="10764266" y="7765389"/>
            <a:ext cx="19134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La Sélune</a:t>
            </a:r>
          </a:p>
        </p:txBody>
      </p:sp>
      <p:sp>
        <p:nvSpPr>
          <p:cNvPr id="179" name="Ligne"/>
          <p:cNvSpPr/>
          <p:nvPr/>
        </p:nvSpPr>
        <p:spPr>
          <a:xfrm>
            <a:off x="11806730" y="8589470"/>
            <a:ext cx="678691" cy="678691"/>
          </a:xfrm>
          <a:prstGeom prst="line">
            <a:avLst/>
          </a:prstGeom>
          <a:ln w="63500">
            <a:solidFill>
              <a:srgbClr val="FFFFFF"/>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1" name="reliefHydro.jpg" descr="relief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82" name="La Cance…"/>
          <p:cNvSpPr txBox="1"/>
          <p:nvPr/>
        </p:nvSpPr>
        <p:spPr>
          <a:xfrm>
            <a:off x="6128765" y="3364839"/>
            <a:ext cx="1845565"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La Cance</a:t>
            </a:r>
          </a:p>
          <a:p>
            <a:pPr algn="ctr">
              <a:spcBef>
                <a:spcPts val="500"/>
              </a:spcBef>
            </a:pPr>
            <a:r>
              <a:t>Mortain</a:t>
            </a:r>
          </a:p>
        </p:txBody>
      </p:sp>
      <p:sp>
        <p:nvSpPr>
          <p:cNvPr id="183" name="Ligne"/>
          <p:cNvSpPr/>
          <p:nvPr/>
        </p:nvSpPr>
        <p:spPr>
          <a:xfrm>
            <a:off x="7051547" y="4577689"/>
            <a:ext cx="1" cy="572822"/>
          </a:xfrm>
          <a:prstGeom prst="line">
            <a:avLst/>
          </a:prstGeom>
          <a:ln w="25400">
            <a:solidFill>
              <a:srgbClr val="000000"/>
            </a:solidFill>
            <a:miter lim="400000"/>
            <a:tailEnd type="triangle"/>
          </a:ln>
        </p:spPr>
        <p:txBody>
          <a:bodyPr lIns="50800" tIns="50800" rIns="50800" bIns="50800" anchor="ctr"/>
          <a:lstStyle/>
          <a:p>
            <a:pPr/>
          </a:p>
        </p:txBody>
      </p:sp>
      <p:sp>
        <p:nvSpPr>
          <p:cNvPr id="184" name="Vallée de la Sée"/>
          <p:cNvSpPr txBox="1"/>
          <p:nvPr/>
        </p:nvSpPr>
        <p:spPr>
          <a:xfrm>
            <a:off x="2496566" y="3866489"/>
            <a:ext cx="298185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Vallée de la Sée</a:t>
            </a:r>
          </a:p>
        </p:txBody>
      </p:sp>
      <p:sp>
        <p:nvSpPr>
          <p:cNvPr id="185" name="Vallée de la Sélune"/>
          <p:cNvSpPr txBox="1"/>
          <p:nvPr/>
        </p:nvSpPr>
        <p:spPr>
          <a:xfrm>
            <a:off x="3550666" y="5542889"/>
            <a:ext cx="352399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Vallée de la Sélune</a:t>
            </a:r>
          </a:p>
        </p:txBody>
      </p:sp>
      <p:sp>
        <p:nvSpPr>
          <p:cNvPr id="186" name="Orientation Est-Ouest du relief"/>
          <p:cNvSpPr txBox="1"/>
          <p:nvPr/>
        </p:nvSpPr>
        <p:spPr>
          <a:xfrm>
            <a:off x="3697579" y="8870289"/>
            <a:ext cx="560964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Orientation Est-Ouest du relief</a:t>
            </a:r>
          </a:p>
        </p:txBody>
      </p:sp>
      <p:sp>
        <p:nvSpPr>
          <p:cNvPr id="187" name="1) Paysages du Sud-Manche expliqués par le sous-sol"/>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292100">
              <a:spcBef>
                <a:spcPts val="0"/>
              </a:spcBef>
              <a:defRPr sz="4000">
                <a:latin typeface="+mn-lt"/>
                <a:ea typeface="+mn-ea"/>
                <a:cs typeface="+mn-cs"/>
                <a:sym typeface="Helvetica Neue Medium"/>
              </a:defRPr>
            </a:lvl1pPr>
          </a:lstStyle>
          <a:p>
            <a:pPr/>
            <a:r>
              <a:t>1) Paysages du Sud-Manche expliqués par le sous-sol</a:t>
            </a:r>
          </a:p>
        </p:txBody>
      </p:sp>
      <p:sp>
        <p:nvSpPr>
          <p:cNvPr id="188" name="Sélune - Vezins -Les Biards"/>
          <p:cNvSpPr txBox="1"/>
          <p:nvPr/>
        </p:nvSpPr>
        <p:spPr>
          <a:xfrm>
            <a:off x="3436365" y="7464983"/>
            <a:ext cx="3379243" cy="411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100"/>
            </a:lvl1pPr>
          </a:lstStyle>
          <a:p>
            <a:pPr/>
            <a:r>
              <a:t>Sélune - Vezins -Les Biards</a:t>
            </a:r>
          </a:p>
        </p:txBody>
      </p:sp>
      <p:sp>
        <p:nvSpPr>
          <p:cNvPr id="189" name="Ligne"/>
          <p:cNvSpPr/>
          <p:nvPr/>
        </p:nvSpPr>
        <p:spPr>
          <a:xfrm flipV="1">
            <a:off x="4267199" y="6792794"/>
            <a:ext cx="1" cy="674807"/>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1" name="geolHydro.jpg" descr="geolHydro.jpg"/>
          <p:cNvPicPr>
            <a:picLocks noChangeAspect="1"/>
          </p:cNvPicPr>
          <p:nvPr/>
        </p:nvPicPr>
        <p:blipFill>
          <a:blip r:embed="rId2">
            <a:extLst/>
          </a:blip>
          <a:stretch>
            <a:fillRect/>
          </a:stretch>
        </p:blipFill>
        <p:spPr>
          <a:xfrm>
            <a:off x="0" y="1206500"/>
            <a:ext cx="13004800" cy="7315200"/>
          </a:xfrm>
          <a:prstGeom prst="rect">
            <a:avLst/>
          </a:prstGeom>
          <a:ln w="12700">
            <a:miter lim="400000"/>
          </a:ln>
        </p:spPr>
      </p:pic>
      <p:sp>
        <p:nvSpPr>
          <p:cNvPr id="192" name="La Cance…"/>
          <p:cNvSpPr txBox="1"/>
          <p:nvPr/>
        </p:nvSpPr>
        <p:spPr>
          <a:xfrm>
            <a:off x="6128765" y="3364839"/>
            <a:ext cx="1845565"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La Cance</a:t>
            </a:r>
          </a:p>
          <a:p>
            <a:pPr algn="ctr">
              <a:spcBef>
                <a:spcPts val="500"/>
              </a:spcBef>
            </a:pPr>
            <a:r>
              <a:t>Mortain</a:t>
            </a:r>
          </a:p>
        </p:txBody>
      </p:sp>
      <p:sp>
        <p:nvSpPr>
          <p:cNvPr id="193" name="Ligne"/>
          <p:cNvSpPr/>
          <p:nvPr/>
        </p:nvSpPr>
        <p:spPr>
          <a:xfrm>
            <a:off x="7051547" y="4577689"/>
            <a:ext cx="1" cy="572822"/>
          </a:xfrm>
          <a:prstGeom prst="line">
            <a:avLst/>
          </a:prstGeom>
          <a:ln w="25400">
            <a:solidFill>
              <a:srgbClr val="000000"/>
            </a:solidFill>
            <a:miter lim="400000"/>
            <a:tailEnd type="triangle"/>
          </a:ln>
        </p:spPr>
        <p:txBody>
          <a:bodyPr lIns="50800" tIns="50800" rIns="50800" bIns="50800" anchor="ctr"/>
          <a:lstStyle/>
          <a:p>
            <a:pPr/>
          </a:p>
        </p:txBody>
      </p:sp>
      <p:sp>
        <p:nvSpPr>
          <p:cNvPr id="194" name="Granite"/>
          <p:cNvSpPr txBox="1"/>
          <p:nvPr/>
        </p:nvSpPr>
        <p:spPr>
          <a:xfrm>
            <a:off x="5506465" y="4817389"/>
            <a:ext cx="1066255"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Granite</a:t>
            </a:r>
          </a:p>
        </p:txBody>
      </p:sp>
      <p:sp>
        <p:nvSpPr>
          <p:cNvPr id="195" name="Schistes et grès"/>
          <p:cNvSpPr txBox="1"/>
          <p:nvPr/>
        </p:nvSpPr>
        <p:spPr>
          <a:xfrm>
            <a:off x="7530376" y="5090617"/>
            <a:ext cx="2298802"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Schistes et grès</a:t>
            </a:r>
          </a:p>
        </p:txBody>
      </p:sp>
      <p:sp>
        <p:nvSpPr>
          <p:cNvPr id="196" name="Vallée de la Sée"/>
          <p:cNvSpPr txBox="1"/>
          <p:nvPr/>
        </p:nvSpPr>
        <p:spPr>
          <a:xfrm>
            <a:off x="2496566" y="3866489"/>
            <a:ext cx="298185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Vallée de la Sée</a:t>
            </a:r>
          </a:p>
        </p:txBody>
      </p:sp>
      <p:sp>
        <p:nvSpPr>
          <p:cNvPr id="197" name="Vallée de la Sélune"/>
          <p:cNvSpPr txBox="1"/>
          <p:nvPr/>
        </p:nvSpPr>
        <p:spPr>
          <a:xfrm>
            <a:off x="3550666" y="5542889"/>
            <a:ext cx="352399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Vallée de la Sélune</a:t>
            </a:r>
          </a:p>
        </p:txBody>
      </p:sp>
      <p:sp>
        <p:nvSpPr>
          <p:cNvPr id="198" name="Orientation Est-Ouest des structures géologiques"/>
          <p:cNvSpPr txBox="1"/>
          <p:nvPr/>
        </p:nvSpPr>
        <p:spPr>
          <a:xfrm>
            <a:off x="1958797" y="8921089"/>
            <a:ext cx="90872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Orientation Est-Ouest des structures géologiques</a:t>
            </a:r>
          </a:p>
        </p:txBody>
      </p:sp>
      <p:sp>
        <p:nvSpPr>
          <p:cNvPr id="199" name="1) Paysages du Sud-Manche expliqués par le sous-sol"/>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292100">
              <a:spcBef>
                <a:spcPts val="0"/>
              </a:spcBef>
              <a:defRPr sz="4000">
                <a:latin typeface="+mn-lt"/>
                <a:ea typeface="+mn-ea"/>
                <a:cs typeface="+mn-cs"/>
                <a:sym typeface="Helvetica Neue Medium"/>
              </a:defRPr>
            </a:lvl1pPr>
          </a:lstStyle>
          <a:p>
            <a:pPr/>
            <a:r>
              <a:t>1) Paysages du Sud-Manche expliqués par le sous-sol</a:t>
            </a:r>
          </a:p>
        </p:txBody>
      </p:sp>
      <p:sp>
        <p:nvSpPr>
          <p:cNvPr id="200" name="Sélune - Vezins -Les Biards"/>
          <p:cNvSpPr txBox="1"/>
          <p:nvPr/>
        </p:nvSpPr>
        <p:spPr>
          <a:xfrm>
            <a:off x="3436365" y="7464983"/>
            <a:ext cx="3379243" cy="411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100"/>
            </a:lvl1pPr>
          </a:lstStyle>
          <a:p>
            <a:pPr/>
            <a:r>
              <a:t>Sélune - Vezins -Les Biards</a:t>
            </a:r>
          </a:p>
        </p:txBody>
      </p:sp>
      <p:sp>
        <p:nvSpPr>
          <p:cNvPr id="201" name="Ligne"/>
          <p:cNvSpPr/>
          <p:nvPr/>
        </p:nvSpPr>
        <p:spPr>
          <a:xfrm flipV="1">
            <a:off x="4267199" y="6792794"/>
            <a:ext cx="1" cy="674807"/>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3" name="reliefLi.jpg" descr="reliefLi.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204" name="La Cance…"/>
          <p:cNvSpPr txBox="1"/>
          <p:nvPr/>
        </p:nvSpPr>
        <p:spPr>
          <a:xfrm>
            <a:off x="6128765" y="3364839"/>
            <a:ext cx="1845565"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La Cance</a:t>
            </a:r>
          </a:p>
          <a:p>
            <a:pPr algn="ctr">
              <a:spcBef>
                <a:spcPts val="500"/>
              </a:spcBef>
            </a:pPr>
            <a:r>
              <a:t>Mortain</a:t>
            </a:r>
          </a:p>
        </p:txBody>
      </p:sp>
      <p:sp>
        <p:nvSpPr>
          <p:cNvPr id="205" name="Ligne"/>
          <p:cNvSpPr/>
          <p:nvPr/>
        </p:nvSpPr>
        <p:spPr>
          <a:xfrm>
            <a:off x="7051547" y="4577689"/>
            <a:ext cx="1" cy="572822"/>
          </a:xfrm>
          <a:prstGeom prst="line">
            <a:avLst/>
          </a:prstGeom>
          <a:ln w="25400">
            <a:solidFill>
              <a:srgbClr val="000000"/>
            </a:solidFill>
            <a:miter lim="400000"/>
            <a:tailEnd type="triangle"/>
          </a:ln>
        </p:spPr>
        <p:txBody>
          <a:bodyPr lIns="50800" tIns="50800" rIns="50800" bIns="50800" anchor="ctr"/>
          <a:lstStyle/>
          <a:p>
            <a:pPr/>
          </a:p>
        </p:txBody>
      </p:sp>
      <p:sp>
        <p:nvSpPr>
          <p:cNvPr id="206" name="LiDAR = LIght Detection And Ranging = Détection et télémétrie par laser…"/>
          <p:cNvSpPr txBox="1"/>
          <p:nvPr/>
        </p:nvSpPr>
        <p:spPr>
          <a:xfrm>
            <a:off x="295909" y="8558783"/>
            <a:ext cx="12412981" cy="10688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defRPr sz="3000"/>
            </a:pPr>
            <a:r>
              <a:t>LiDAR = LIght Detection And Ranging = Détection et télémétrie par laser</a:t>
            </a:r>
          </a:p>
          <a:p>
            <a:pPr algn="ctr">
              <a:spcBef>
                <a:spcPts val="500"/>
              </a:spcBef>
              <a:defRPr sz="3000"/>
            </a:pPr>
            <a:r>
              <a:t>LASER  = Une seule longueur d’onde et une seule direction</a:t>
            </a:r>
          </a:p>
        </p:txBody>
      </p:sp>
      <p:sp>
        <p:nvSpPr>
          <p:cNvPr id="207" name="LiDAR"/>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LiDAR</a:t>
            </a:r>
          </a:p>
        </p:txBody>
      </p:sp>
      <p:sp>
        <p:nvSpPr>
          <p:cNvPr id="208" name="Sélune - Vezins -Les Biards"/>
          <p:cNvSpPr txBox="1"/>
          <p:nvPr/>
        </p:nvSpPr>
        <p:spPr>
          <a:xfrm>
            <a:off x="3436365" y="7464983"/>
            <a:ext cx="3379243" cy="411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100"/>
            </a:lvl1pPr>
          </a:lstStyle>
          <a:p>
            <a:pPr/>
            <a:r>
              <a:t>Sélune - Vezins -Les Biards</a:t>
            </a:r>
          </a:p>
        </p:txBody>
      </p:sp>
      <p:sp>
        <p:nvSpPr>
          <p:cNvPr id="209" name="Ligne"/>
          <p:cNvSpPr/>
          <p:nvPr/>
        </p:nvSpPr>
        <p:spPr>
          <a:xfrm flipV="1">
            <a:off x="4267199" y="6792794"/>
            <a:ext cx="1" cy="674807"/>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1" name="geolHydro.jpg" descr="geol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212" name="1) Paysages du Sud-Manche expliqués par le sous-sol"/>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292100">
              <a:spcBef>
                <a:spcPts val="0"/>
              </a:spcBef>
              <a:defRPr sz="4000">
                <a:latin typeface="+mn-lt"/>
                <a:ea typeface="+mn-ea"/>
                <a:cs typeface="+mn-cs"/>
                <a:sym typeface="Helvetica Neue Medium"/>
              </a:defRPr>
            </a:lvl1pPr>
          </a:lstStyle>
          <a:p>
            <a:pPr/>
            <a:r>
              <a:t>1) Paysages du Sud-Manche expliqués par le sous-sol</a:t>
            </a:r>
          </a:p>
        </p:txBody>
      </p:sp>
      <p:sp>
        <p:nvSpPr>
          <p:cNvPr id="213" name="Synclinal"/>
          <p:cNvSpPr txBox="1"/>
          <p:nvPr/>
        </p:nvSpPr>
        <p:spPr>
          <a:xfrm>
            <a:off x="4706365" y="4895189"/>
            <a:ext cx="173990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Synclinal</a:t>
            </a:r>
          </a:p>
        </p:txBody>
      </p:sp>
      <p:sp>
        <p:nvSpPr>
          <p:cNvPr id="214" name="En marron, les couches les plus anciennes à l’extérieur. C’est le Grès armoricain"/>
          <p:cNvSpPr txBox="1"/>
          <p:nvPr/>
        </p:nvSpPr>
        <p:spPr>
          <a:xfrm>
            <a:off x="237696" y="8913850"/>
            <a:ext cx="12655630" cy="511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700"/>
            </a:lvl1pPr>
          </a:lstStyle>
          <a:p>
            <a:pPr/>
            <a:r>
              <a:t>En marron, les couches les plus anciennes à l’extérieur. C’est le Grès armoricain</a:t>
            </a:r>
          </a:p>
        </p:txBody>
      </p:sp>
      <p:sp>
        <p:nvSpPr>
          <p:cNvPr id="215" name="Ligne"/>
          <p:cNvSpPr/>
          <p:nvPr/>
        </p:nvSpPr>
        <p:spPr>
          <a:xfrm flipV="1">
            <a:off x="2946400" y="5650010"/>
            <a:ext cx="1" cy="3306169"/>
          </a:xfrm>
          <a:prstGeom prst="line">
            <a:avLst/>
          </a:prstGeom>
          <a:ln w="25400">
            <a:solidFill>
              <a:srgbClr val="000000"/>
            </a:solidFill>
            <a:miter lim="400000"/>
            <a:tailEnd type="triangle"/>
          </a:ln>
        </p:spPr>
        <p:txBody>
          <a:bodyPr lIns="50800" tIns="50800" rIns="50800" bIns="50800" anchor="ctr"/>
          <a:lstStyle/>
          <a:p>
            <a:pPr/>
          </a:p>
        </p:txBody>
      </p:sp>
      <p:sp>
        <p:nvSpPr>
          <p:cNvPr id="216" name="Ligne"/>
          <p:cNvSpPr/>
          <p:nvPr/>
        </p:nvSpPr>
        <p:spPr>
          <a:xfrm flipV="1">
            <a:off x="4000500" y="4513699"/>
            <a:ext cx="0" cy="4442480"/>
          </a:xfrm>
          <a:prstGeom prst="line">
            <a:avLst/>
          </a:prstGeom>
          <a:ln w="25400">
            <a:solidFill>
              <a:srgbClr val="000000"/>
            </a:solidFill>
            <a:miter lim="400000"/>
            <a:tailEnd type="triangle"/>
          </a:ln>
        </p:spPr>
        <p:txBody>
          <a:bodyPr lIns="50800" tIns="50800" rIns="50800" bIns="50800" anchor="ctr"/>
          <a:lstStyle/>
          <a:p>
            <a:pPr/>
          </a:p>
        </p:txBody>
      </p:sp>
      <p:sp>
        <p:nvSpPr>
          <p:cNvPr id="217" name="La Cance…"/>
          <p:cNvSpPr txBox="1"/>
          <p:nvPr/>
        </p:nvSpPr>
        <p:spPr>
          <a:xfrm>
            <a:off x="1251965" y="3009239"/>
            <a:ext cx="1845565"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La Cance</a:t>
            </a:r>
          </a:p>
          <a:p>
            <a:pPr algn="ctr">
              <a:spcBef>
                <a:spcPts val="500"/>
              </a:spcBef>
            </a:pPr>
            <a:r>
              <a:t>Mortain</a:t>
            </a:r>
          </a:p>
        </p:txBody>
      </p:sp>
      <p:sp>
        <p:nvSpPr>
          <p:cNvPr id="218" name="Ligne"/>
          <p:cNvSpPr/>
          <p:nvPr/>
        </p:nvSpPr>
        <p:spPr>
          <a:xfrm>
            <a:off x="2174747" y="4222089"/>
            <a:ext cx="1" cy="572822"/>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0" name="liDarHydro.jpg" descr="liDar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221" name="En relief, les couches les plus dures. C’est le Grès armoricain"/>
          <p:cNvSpPr txBox="1"/>
          <p:nvPr/>
        </p:nvSpPr>
        <p:spPr>
          <a:xfrm>
            <a:off x="1469694" y="8882989"/>
            <a:ext cx="1119398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En relief, les couches les plus dures. C’est le Grès armoricain</a:t>
            </a:r>
          </a:p>
        </p:txBody>
      </p:sp>
      <p:sp>
        <p:nvSpPr>
          <p:cNvPr id="222" name="Ligne"/>
          <p:cNvSpPr/>
          <p:nvPr/>
        </p:nvSpPr>
        <p:spPr>
          <a:xfrm flipV="1">
            <a:off x="2946400" y="5650010"/>
            <a:ext cx="1" cy="3306169"/>
          </a:xfrm>
          <a:prstGeom prst="line">
            <a:avLst/>
          </a:prstGeom>
          <a:ln w="25400">
            <a:solidFill>
              <a:srgbClr val="000000"/>
            </a:solidFill>
            <a:miter lim="400000"/>
            <a:tailEnd type="triangle"/>
          </a:ln>
        </p:spPr>
        <p:txBody>
          <a:bodyPr lIns="50800" tIns="50800" rIns="50800" bIns="50800" anchor="ctr"/>
          <a:lstStyle/>
          <a:p>
            <a:pPr/>
          </a:p>
        </p:txBody>
      </p:sp>
      <p:sp>
        <p:nvSpPr>
          <p:cNvPr id="223" name="Ligne"/>
          <p:cNvSpPr/>
          <p:nvPr/>
        </p:nvSpPr>
        <p:spPr>
          <a:xfrm flipV="1">
            <a:off x="4000500" y="4513699"/>
            <a:ext cx="0" cy="4442480"/>
          </a:xfrm>
          <a:prstGeom prst="line">
            <a:avLst/>
          </a:prstGeom>
          <a:ln w="25400">
            <a:solidFill>
              <a:srgbClr val="000000"/>
            </a:solidFill>
            <a:miter lim="400000"/>
            <a:tailEnd type="triangle"/>
          </a:ln>
        </p:spPr>
        <p:txBody>
          <a:bodyPr lIns="50800" tIns="50800" rIns="50800" bIns="50800" anchor="ctr"/>
          <a:lstStyle/>
          <a:p>
            <a:pPr/>
          </a:p>
        </p:txBody>
      </p:sp>
      <p:sp>
        <p:nvSpPr>
          <p:cNvPr id="224" name="Ligne"/>
          <p:cNvSpPr/>
          <p:nvPr/>
        </p:nvSpPr>
        <p:spPr>
          <a:xfrm flipV="1">
            <a:off x="6756399" y="6164132"/>
            <a:ext cx="1" cy="2792047"/>
          </a:xfrm>
          <a:prstGeom prst="line">
            <a:avLst/>
          </a:prstGeom>
          <a:ln w="25400">
            <a:solidFill>
              <a:srgbClr val="000000"/>
            </a:solidFill>
            <a:miter lim="400000"/>
            <a:tailEnd type="triangle"/>
          </a:ln>
        </p:spPr>
        <p:txBody>
          <a:bodyPr lIns="50800" tIns="50800" rIns="50800" bIns="50800" anchor="ctr"/>
          <a:lstStyle/>
          <a:p>
            <a:pPr/>
          </a:p>
        </p:txBody>
      </p:sp>
      <p:sp>
        <p:nvSpPr>
          <p:cNvPr id="225" name="Synclinal"/>
          <p:cNvSpPr txBox="1"/>
          <p:nvPr/>
        </p:nvSpPr>
        <p:spPr>
          <a:xfrm>
            <a:off x="4706365" y="4895189"/>
            <a:ext cx="173990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Synclinal</a:t>
            </a:r>
          </a:p>
        </p:txBody>
      </p:sp>
      <p:sp>
        <p:nvSpPr>
          <p:cNvPr id="226" name="1) Paysages du Sud-Manche expliqués par le sous-sol"/>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292100">
              <a:spcBef>
                <a:spcPts val="0"/>
              </a:spcBef>
              <a:defRPr sz="4000">
                <a:latin typeface="+mn-lt"/>
                <a:ea typeface="+mn-ea"/>
                <a:cs typeface="+mn-cs"/>
                <a:sym typeface="Helvetica Neue Medium"/>
              </a:defRPr>
            </a:lvl1pPr>
          </a:lstStyle>
          <a:p>
            <a:pPr/>
            <a:r>
              <a:t>1) Paysages du Sud-Manche expliqués par le sous-sol</a:t>
            </a:r>
          </a:p>
        </p:txBody>
      </p:sp>
      <p:sp>
        <p:nvSpPr>
          <p:cNvPr id="227" name="La Cance…"/>
          <p:cNvSpPr txBox="1"/>
          <p:nvPr/>
        </p:nvSpPr>
        <p:spPr>
          <a:xfrm>
            <a:off x="1251965" y="3009239"/>
            <a:ext cx="1845565"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La Cance</a:t>
            </a:r>
          </a:p>
          <a:p>
            <a:pPr algn="ctr">
              <a:spcBef>
                <a:spcPts val="500"/>
              </a:spcBef>
            </a:pPr>
            <a:r>
              <a:t>Mortain</a:t>
            </a:r>
          </a:p>
        </p:txBody>
      </p:sp>
      <p:sp>
        <p:nvSpPr>
          <p:cNvPr id="228" name="Ligne"/>
          <p:cNvSpPr/>
          <p:nvPr/>
        </p:nvSpPr>
        <p:spPr>
          <a:xfrm>
            <a:off x="2174747" y="4222089"/>
            <a:ext cx="1" cy="572822"/>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0" name="liDarHydro.jpg" descr="liDar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231" name="En relief, les couches les plus dures. C’est le Grès armoricain"/>
          <p:cNvSpPr txBox="1"/>
          <p:nvPr/>
        </p:nvSpPr>
        <p:spPr>
          <a:xfrm>
            <a:off x="1469694" y="8882989"/>
            <a:ext cx="1119398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En relief, les couches les plus dures. C’est le Grès armoricain</a:t>
            </a:r>
          </a:p>
        </p:txBody>
      </p:sp>
      <p:sp>
        <p:nvSpPr>
          <p:cNvPr id="232" name="1) Paysages du Sud-Manche expliqués par le sous-sol"/>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292100">
              <a:spcBef>
                <a:spcPts val="0"/>
              </a:spcBef>
              <a:defRPr sz="4000">
                <a:latin typeface="+mn-lt"/>
                <a:ea typeface="+mn-ea"/>
                <a:cs typeface="+mn-cs"/>
                <a:sym typeface="Helvetica Neue Medium"/>
              </a:defRPr>
            </a:lvl1pPr>
          </a:lstStyle>
          <a:p>
            <a:pPr/>
            <a:r>
              <a:t>1) Paysages du Sud-Manche expliqués par le sous-sol</a:t>
            </a:r>
          </a:p>
        </p:txBody>
      </p:sp>
      <p:pic>
        <p:nvPicPr>
          <p:cNvPr id="233" name="geolHydro.jpg" descr="geolHydro.jpg"/>
          <p:cNvPicPr>
            <a:picLocks noChangeAspect="1"/>
          </p:cNvPicPr>
          <p:nvPr/>
        </p:nvPicPr>
        <p:blipFill>
          <a:blip r:embed="rId3">
            <a:alphaModFix amt="30532"/>
            <a:extLst/>
          </a:blip>
          <a:stretch>
            <a:fillRect/>
          </a:stretch>
        </p:blipFill>
        <p:spPr>
          <a:xfrm>
            <a:off x="0" y="1219200"/>
            <a:ext cx="13004800" cy="7315200"/>
          </a:xfrm>
          <a:prstGeom prst="rect">
            <a:avLst/>
          </a:prstGeom>
          <a:ln w="12700">
            <a:miter lim="400000"/>
          </a:ln>
        </p:spPr>
      </p:pic>
      <p:sp>
        <p:nvSpPr>
          <p:cNvPr id="234" name="Ligne"/>
          <p:cNvSpPr/>
          <p:nvPr/>
        </p:nvSpPr>
        <p:spPr>
          <a:xfrm flipV="1">
            <a:off x="2946400" y="5650010"/>
            <a:ext cx="1" cy="3306169"/>
          </a:xfrm>
          <a:prstGeom prst="line">
            <a:avLst/>
          </a:prstGeom>
          <a:ln w="25400">
            <a:solidFill>
              <a:srgbClr val="000000"/>
            </a:solidFill>
            <a:miter lim="400000"/>
            <a:tailEnd type="triangle"/>
          </a:ln>
        </p:spPr>
        <p:txBody>
          <a:bodyPr lIns="50800" tIns="50800" rIns="50800" bIns="50800" anchor="ctr"/>
          <a:lstStyle/>
          <a:p>
            <a:pPr/>
          </a:p>
        </p:txBody>
      </p:sp>
      <p:sp>
        <p:nvSpPr>
          <p:cNvPr id="235" name="Ligne"/>
          <p:cNvSpPr/>
          <p:nvPr/>
        </p:nvSpPr>
        <p:spPr>
          <a:xfrm flipV="1">
            <a:off x="4000500" y="4513699"/>
            <a:ext cx="0" cy="4442480"/>
          </a:xfrm>
          <a:prstGeom prst="line">
            <a:avLst/>
          </a:prstGeom>
          <a:ln w="25400">
            <a:solidFill>
              <a:srgbClr val="000000"/>
            </a:solidFill>
            <a:miter lim="400000"/>
            <a:tailEnd type="triangle"/>
          </a:ln>
        </p:spPr>
        <p:txBody>
          <a:bodyPr lIns="50800" tIns="50800" rIns="50800" bIns="50800" anchor="ctr"/>
          <a:lstStyle/>
          <a:p>
            <a:pPr/>
          </a:p>
        </p:txBody>
      </p:sp>
      <p:sp>
        <p:nvSpPr>
          <p:cNvPr id="236" name="Ligne"/>
          <p:cNvSpPr/>
          <p:nvPr/>
        </p:nvSpPr>
        <p:spPr>
          <a:xfrm flipV="1">
            <a:off x="6756399" y="6164132"/>
            <a:ext cx="1" cy="2792047"/>
          </a:xfrm>
          <a:prstGeom prst="line">
            <a:avLst/>
          </a:prstGeom>
          <a:ln w="25400">
            <a:solidFill>
              <a:srgbClr val="000000"/>
            </a:solidFill>
            <a:miter lim="400000"/>
            <a:tailEnd type="triangle"/>
          </a:ln>
        </p:spPr>
        <p:txBody>
          <a:bodyPr lIns="50800" tIns="50800" rIns="50800" bIns="50800" anchor="ctr"/>
          <a:lstStyle/>
          <a:p>
            <a:pPr/>
          </a:p>
        </p:txBody>
      </p:sp>
      <p:sp>
        <p:nvSpPr>
          <p:cNvPr id="237" name="Synclinal"/>
          <p:cNvSpPr txBox="1"/>
          <p:nvPr/>
        </p:nvSpPr>
        <p:spPr>
          <a:xfrm>
            <a:off x="4706365" y="4895189"/>
            <a:ext cx="173990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Synclinal</a:t>
            </a:r>
          </a:p>
        </p:txBody>
      </p:sp>
      <p:sp>
        <p:nvSpPr>
          <p:cNvPr id="238" name="La Cance…"/>
          <p:cNvSpPr txBox="1"/>
          <p:nvPr/>
        </p:nvSpPr>
        <p:spPr>
          <a:xfrm>
            <a:off x="1251965" y="3009239"/>
            <a:ext cx="1845565"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La Cance</a:t>
            </a:r>
          </a:p>
          <a:p>
            <a:pPr algn="ctr">
              <a:spcBef>
                <a:spcPts val="500"/>
              </a:spcBef>
            </a:pPr>
            <a:r>
              <a:t>Mortain</a:t>
            </a:r>
          </a:p>
        </p:txBody>
      </p:sp>
      <p:sp>
        <p:nvSpPr>
          <p:cNvPr id="239" name="Ligne"/>
          <p:cNvSpPr/>
          <p:nvPr/>
        </p:nvSpPr>
        <p:spPr>
          <a:xfrm>
            <a:off x="2174747" y="4222089"/>
            <a:ext cx="1" cy="572822"/>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1" name="geolHydro.jpg" descr="geol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pic>
        <p:nvPicPr>
          <p:cNvPr id="242" name="terminaisonPeriSynclinale2 copie 2.png" descr="terminaisonPeriSynclinale2 copie 2.png"/>
          <p:cNvPicPr>
            <a:picLocks noChangeAspect="1"/>
          </p:cNvPicPr>
          <p:nvPr/>
        </p:nvPicPr>
        <p:blipFill>
          <a:blip r:embed="rId3">
            <a:extLst/>
          </a:blip>
          <a:stretch>
            <a:fillRect/>
          </a:stretch>
        </p:blipFill>
        <p:spPr>
          <a:xfrm>
            <a:off x="6681688" y="-622697"/>
            <a:ext cx="6540501" cy="6248401"/>
          </a:xfrm>
          <a:prstGeom prst="rect">
            <a:avLst/>
          </a:prstGeom>
          <a:ln w="12700">
            <a:miter lim="400000"/>
          </a:ln>
        </p:spPr>
      </p:pic>
      <p:sp>
        <p:nvSpPr>
          <p:cNvPr id="243" name="En marron, les couches les plus anciennes à l’extérieur. C’est le Grès armoricain"/>
          <p:cNvSpPr txBox="1"/>
          <p:nvPr/>
        </p:nvSpPr>
        <p:spPr>
          <a:xfrm>
            <a:off x="237696" y="8913850"/>
            <a:ext cx="12655630" cy="511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700"/>
            </a:lvl1pPr>
          </a:lstStyle>
          <a:p>
            <a:pPr/>
            <a:r>
              <a:t>En marron, les couches les plus anciennes à l’extérieur. C’est le Grès armoricain</a:t>
            </a:r>
          </a:p>
        </p:txBody>
      </p:sp>
      <p:sp>
        <p:nvSpPr>
          <p:cNvPr id="244" name="La fin du synclinal"/>
          <p:cNvSpPr txBox="1"/>
          <p:nvPr/>
        </p:nvSpPr>
        <p:spPr>
          <a:xfrm>
            <a:off x="25648" y="17412"/>
            <a:ext cx="6540501"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443991">
              <a:spcBef>
                <a:spcPts val="0"/>
              </a:spcBef>
              <a:defRPr sz="6080">
                <a:solidFill>
                  <a:schemeClr val="accent5">
                    <a:lumOff val="-29866"/>
                  </a:schemeClr>
                </a:solidFill>
                <a:latin typeface="+mn-lt"/>
                <a:ea typeface="+mn-ea"/>
                <a:cs typeface="+mn-cs"/>
                <a:sym typeface="Helvetica Neue Medium"/>
              </a:defRPr>
            </a:lvl1pPr>
          </a:lstStyle>
          <a:p>
            <a:pPr/>
            <a:r>
              <a:t>La fin du synclinal</a:t>
            </a:r>
          </a:p>
        </p:txBody>
      </p:sp>
      <p:sp>
        <p:nvSpPr>
          <p:cNvPr id="245" name="Ligne"/>
          <p:cNvSpPr/>
          <p:nvPr/>
        </p:nvSpPr>
        <p:spPr>
          <a:xfrm>
            <a:off x="5873105" y="972475"/>
            <a:ext cx="2209553" cy="428028"/>
          </a:xfrm>
          <a:prstGeom prst="line">
            <a:avLst/>
          </a:prstGeom>
          <a:ln w="50800">
            <a:solidFill>
              <a:schemeClr val="accent5">
                <a:lumOff val="-29866"/>
              </a:schemeClr>
            </a:solidFill>
            <a:miter lim="400000"/>
            <a:tailEnd type="triangle"/>
          </a:ln>
        </p:spPr>
        <p:txBody>
          <a:bodyPr lIns="50800" tIns="50800" rIns="50800" bIns="50800" anchor="ctr"/>
          <a:lstStyle/>
          <a:p>
            <a:pPr/>
          </a:p>
        </p:txBody>
      </p:sp>
      <p:sp>
        <p:nvSpPr>
          <p:cNvPr id="246" name="Ligne"/>
          <p:cNvSpPr/>
          <p:nvPr/>
        </p:nvSpPr>
        <p:spPr>
          <a:xfrm flipH="1">
            <a:off x="1334889" y="1099475"/>
            <a:ext cx="2925317" cy="3533525"/>
          </a:xfrm>
          <a:prstGeom prst="line">
            <a:avLst/>
          </a:prstGeom>
          <a:ln w="50800">
            <a:solidFill>
              <a:schemeClr val="accent5">
                <a:lumOff val="-2986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8" name="P1200815-petite-chapelle copie.JPG" descr="P1200815-petite-chapelle copie.JPG"/>
          <p:cNvPicPr>
            <a:picLocks noChangeAspect="1"/>
          </p:cNvPicPr>
          <p:nvPr/>
        </p:nvPicPr>
        <p:blipFill>
          <a:blip r:embed="rId2">
            <a:extLst/>
          </a:blip>
          <a:stretch>
            <a:fillRect/>
          </a:stretch>
        </p:blipFill>
        <p:spPr>
          <a:xfrm>
            <a:off x="0" y="1627788"/>
            <a:ext cx="13004800" cy="8133744"/>
          </a:xfrm>
          <a:prstGeom prst="rect">
            <a:avLst/>
          </a:prstGeom>
          <a:ln w="12700">
            <a:miter lim="400000"/>
          </a:ln>
        </p:spPr>
      </p:pic>
      <p:sp>
        <p:nvSpPr>
          <p:cNvPr id="249" name="D977"/>
          <p:cNvSpPr txBox="1"/>
          <p:nvPr/>
        </p:nvSpPr>
        <p:spPr>
          <a:xfrm>
            <a:off x="1785366" y="9288322"/>
            <a:ext cx="897535"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D977</a:t>
            </a:r>
          </a:p>
        </p:txBody>
      </p:sp>
      <p:sp>
        <p:nvSpPr>
          <p:cNvPr id="250" name="2) 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2) Mortain</a:t>
            </a:r>
          </a:p>
        </p:txBody>
      </p:sp>
      <p:sp>
        <p:nvSpPr>
          <p:cNvPr id="251" name="En direction de l’est"/>
          <p:cNvSpPr txBox="1"/>
          <p:nvPr/>
        </p:nvSpPr>
        <p:spPr>
          <a:xfrm>
            <a:off x="7716266" y="1885289"/>
            <a:ext cx="371256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En direction de l’est</a:t>
            </a:r>
          </a:p>
        </p:txBody>
      </p:sp>
      <p:sp>
        <p:nvSpPr>
          <p:cNvPr id="252" name="Grès armoricain"/>
          <p:cNvSpPr txBox="1"/>
          <p:nvPr/>
        </p:nvSpPr>
        <p:spPr>
          <a:xfrm>
            <a:off x="1429766" y="907389"/>
            <a:ext cx="300421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Grès armoricain</a:t>
            </a:r>
          </a:p>
        </p:txBody>
      </p:sp>
      <p:sp>
        <p:nvSpPr>
          <p:cNvPr id="253" name="Ligne"/>
          <p:cNvSpPr/>
          <p:nvPr/>
        </p:nvSpPr>
        <p:spPr>
          <a:xfrm>
            <a:off x="4341017" y="1445417"/>
            <a:ext cx="1" cy="1037819"/>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5" name="DSC05335-d976-depuisPetiteChapelleVersStHilaire copie.JPG" descr="DSC05335-d976-depuisPetiteChapelleVersStHilaire copie.JPG"/>
          <p:cNvPicPr>
            <a:picLocks noChangeAspect="1"/>
          </p:cNvPicPr>
          <p:nvPr/>
        </p:nvPicPr>
        <p:blipFill>
          <a:blip r:embed="rId2">
            <a:extLst/>
          </a:blip>
          <a:stretch>
            <a:fillRect/>
          </a:stretch>
        </p:blipFill>
        <p:spPr>
          <a:xfrm>
            <a:off x="-818785" y="-3990"/>
            <a:ext cx="13823585" cy="9215724"/>
          </a:xfrm>
          <a:prstGeom prst="rect">
            <a:avLst/>
          </a:prstGeom>
          <a:ln w="12700">
            <a:miter lim="400000"/>
          </a:ln>
        </p:spPr>
      </p:pic>
      <p:sp>
        <p:nvSpPr>
          <p:cNvPr id="256" name="&lt;&lt; D977"/>
          <p:cNvSpPr txBox="1"/>
          <p:nvPr/>
        </p:nvSpPr>
        <p:spPr>
          <a:xfrm>
            <a:off x="6103365" y="2760878"/>
            <a:ext cx="1483361"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800">
                <a:solidFill>
                  <a:srgbClr val="FFFFFF"/>
                </a:solidFill>
              </a:defRPr>
            </a:lvl1pPr>
          </a:lstStyle>
          <a:p>
            <a:pPr/>
            <a:r>
              <a:t>&lt;&lt; D977</a:t>
            </a:r>
          </a:p>
        </p:txBody>
      </p:sp>
      <p:sp>
        <p:nvSpPr>
          <p:cNvPr id="257" name="Depuis Mortain en direction de l’ouest"/>
          <p:cNvSpPr txBox="1"/>
          <p:nvPr/>
        </p:nvSpPr>
        <p:spPr>
          <a:xfrm>
            <a:off x="2993694" y="704189"/>
            <a:ext cx="701741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Depuis Mortain en direction de l’ouest</a:t>
            </a:r>
          </a:p>
        </p:txBody>
      </p:sp>
      <p:sp>
        <p:nvSpPr>
          <p:cNvPr id="258" name="Grès armoricain"/>
          <p:cNvSpPr txBox="1"/>
          <p:nvPr/>
        </p:nvSpPr>
        <p:spPr>
          <a:xfrm>
            <a:off x="8871966" y="5314289"/>
            <a:ext cx="300421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Grès armoricain</a:t>
            </a:r>
          </a:p>
        </p:txBody>
      </p:sp>
      <p:sp>
        <p:nvSpPr>
          <p:cNvPr id="259" name="Schistes plus tendres du Précambrien"/>
          <p:cNvSpPr txBox="1"/>
          <p:nvPr/>
        </p:nvSpPr>
        <p:spPr>
          <a:xfrm>
            <a:off x="8282582" y="2519933"/>
            <a:ext cx="4182979" cy="10053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sz="3000">
                <a:solidFill>
                  <a:srgbClr val="FFFFFF"/>
                </a:solidFill>
              </a:defRPr>
            </a:lvl1pPr>
          </a:lstStyle>
          <a:p>
            <a:pPr/>
            <a:r>
              <a:t>Schistes plus tendres du Précambrien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1" name="DSC05337-tableOrientation copie.JPG" descr="DSC05337-tableOrientation copie.JPG"/>
          <p:cNvPicPr>
            <a:picLocks noChangeAspect="1"/>
          </p:cNvPicPr>
          <p:nvPr/>
        </p:nvPicPr>
        <p:blipFill>
          <a:blip r:embed="rId2">
            <a:extLst/>
          </a:blip>
          <a:stretch>
            <a:fillRect/>
          </a:stretch>
        </p:blipFill>
        <p:spPr>
          <a:xfrm>
            <a:off x="1838" y="0"/>
            <a:ext cx="6498724" cy="9753600"/>
          </a:xfrm>
          <a:prstGeom prst="rect">
            <a:avLst/>
          </a:prstGeom>
          <a:ln w="12700">
            <a:miter lim="400000"/>
          </a:ln>
        </p:spPr>
      </p:pic>
      <p:pic>
        <p:nvPicPr>
          <p:cNvPr id="262" name="DSC05344-laveEmaillee copie.JPG" descr="DSC05344-laveEmaillee copie.JPG"/>
          <p:cNvPicPr>
            <a:picLocks noChangeAspect="1"/>
          </p:cNvPicPr>
          <p:nvPr/>
        </p:nvPicPr>
        <p:blipFill>
          <a:blip r:embed="rId3">
            <a:extLst/>
          </a:blip>
          <a:stretch>
            <a:fillRect/>
          </a:stretch>
        </p:blipFill>
        <p:spPr>
          <a:xfrm>
            <a:off x="6500050" y="0"/>
            <a:ext cx="6498724" cy="10144908"/>
          </a:xfrm>
          <a:prstGeom prst="rect">
            <a:avLst/>
          </a:prstGeom>
          <a:ln w="12700">
            <a:miter lim="400000"/>
          </a:ln>
        </p:spPr>
      </p:pic>
      <p:sp>
        <p:nvSpPr>
          <p:cNvPr id="263" name="Ovale"/>
          <p:cNvSpPr/>
          <p:nvPr/>
        </p:nvSpPr>
        <p:spPr>
          <a:xfrm>
            <a:off x="8244836" y="5151016"/>
            <a:ext cx="656571" cy="681330"/>
          </a:xfrm>
          <a:prstGeom prst="ellipse">
            <a:avLst/>
          </a:prstGeom>
          <a:ln w="25400">
            <a:solidFill>
              <a:srgbClr val="FFFFFF"/>
            </a:solidFill>
            <a:miter lim="400000"/>
          </a:ln>
        </p:spPr>
        <p:txBody>
          <a:bodyPr lIns="50800" tIns="50800" rIns="50800" bIns="50800" anchor="ctr"/>
          <a:lstStyle/>
          <a:p>
            <a:pPr algn="ctr">
              <a:spcBef>
                <a:spcPts val="0"/>
              </a:spcBef>
              <a:defRPr sz="2000">
                <a:solidFill>
                  <a:srgbClr val="FFFFFF"/>
                </a:solidFill>
                <a:latin typeface="+mn-lt"/>
                <a:ea typeface="+mn-ea"/>
                <a:cs typeface="+mn-cs"/>
                <a:sym typeface="Helvetica Neue Medium"/>
              </a:defRPr>
            </a:pPr>
          </a:p>
        </p:txBody>
      </p:sp>
      <p:sp>
        <p:nvSpPr>
          <p:cNvPr id="264" name="Ovale"/>
          <p:cNvSpPr/>
          <p:nvPr/>
        </p:nvSpPr>
        <p:spPr>
          <a:xfrm rot="2676694">
            <a:off x="4976628" y="6822088"/>
            <a:ext cx="465673" cy="1475922"/>
          </a:xfrm>
          <a:prstGeom prst="ellipse">
            <a:avLst/>
          </a:prstGeom>
          <a:ln w="25400">
            <a:solidFill>
              <a:srgbClr val="FFFFFF"/>
            </a:solidFill>
            <a:miter lim="400000"/>
          </a:ln>
        </p:spPr>
        <p:txBody>
          <a:bodyPr lIns="50800" tIns="50800" rIns="50800" bIns="50800" anchor="ctr"/>
          <a:lstStyle/>
          <a:p>
            <a:pPr algn="ctr">
              <a:spcBef>
                <a:spcPts val="0"/>
              </a:spcBef>
              <a:defRPr sz="2000">
                <a:solidFill>
                  <a:srgbClr val="FFFFFF"/>
                </a:solidFill>
                <a:latin typeface="+mn-lt"/>
                <a:ea typeface="+mn-ea"/>
                <a:cs typeface="+mn-cs"/>
                <a:sym typeface="Helvetica Neue Medium"/>
              </a:defRPr>
            </a:pPr>
          </a:p>
        </p:txBody>
      </p:sp>
      <p:sp>
        <p:nvSpPr>
          <p:cNvPr id="265" name="Ovale"/>
          <p:cNvSpPr/>
          <p:nvPr/>
        </p:nvSpPr>
        <p:spPr>
          <a:xfrm rot="3188914">
            <a:off x="4368756" y="3774707"/>
            <a:ext cx="465674" cy="2204187"/>
          </a:xfrm>
          <a:prstGeom prst="ellipse">
            <a:avLst/>
          </a:prstGeom>
          <a:ln w="25400">
            <a:solidFill>
              <a:srgbClr val="FFFFFF"/>
            </a:solidFill>
            <a:miter lim="400000"/>
          </a:ln>
        </p:spPr>
        <p:txBody>
          <a:bodyPr lIns="50800" tIns="50800" rIns="50800" bIns="50800" anchor="ctr"/>
          <a:lstStyle/>
          <a:p>
            <a:pPr algn="ctr">
              <a:spcBef>
                <a:spcPts val="0"/>
              </a:spcBef>
              <a:defRPr sz="2000">
                <a:solidFill>
                  <a:srgbClr val="FFFFFF"/>
                </a:solidFill>
                <a:latin typeface="+mn-lt"/>
                <a:ea typeface="+mn-ea"/>
                <a:cs typeface="+mn-cs"/>
                <a:sym typeface="Helvetica Neue Medium"/>
              </a:defRPr>
            </a:pPr>
          </a:p>
        </p:txBody>
      </p:sp>
      <p:sp>
        <p:nvSpPr>
          <p:cNvPr id="266" name="&lt;&lt; D977"/>
          <p:cNvSpPr txBox="1"/>
          <p:nvPr/>
        </p:nvSpPr>
        <p:spPr>
          <a:xfrm>
            <a:off x="4172965" y="6216182"/>
            <a:ext cx="167894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&lt;&lt; D977</a:t>
            </a:r>
          </a:p>
        </p:txBody>
      </p:sp>
      <p:sp>
        <p:nvSpPr>
          <p:cNvPr id="267" name="Table d’orientation - Lave émaillée"/>
          <p:cNvSpPr txBox="1"/>
          <p:nvPr/>
        </p:nvSpPr>
        <p:spPr>
          <a:xfrm>
            <a:off x="25648" y="-46088"/>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461518">
              <a:spcBef>
                <a:spcPts val="0"/>
              </a:spcBef>
              <a:defRPr sz="6320">
                <a:solidFill>
                  <a:srgbClr val="FFFFFF"/>
                </a:solidFill>
                <a:latin typeface="+mn-lt"/>
                <a:ea typeface="+mn-ea"/>
                <a:cs typeface="+mn-cs"/>
                <a:sym typeface="Helvetica Neue Medium"/>
              </a:defRPr>
            </a:lvl1pPr>
          </a:lstStyle>
          <a:p>
            <a:pPr/>
            <a:r>
              <a:t>Table d’orientation - Lave émaillée</a:t>
            </a:r>
          </a:p>
        </p:txBody>
      </p:sp>
      <p:sp>
        <p:nvSpPr>
          <p:cNvPr id="268" name="Table d’orientation de la Petite-Chapelle"/>
          <p:cNvSpPr txBox="1"/>
          <p:nvPr/>
        </p:nvSpPr>
        <p:spPr>
          <a:xfrm>
            <a:off x="5188965" y="9124289"/>
            <a:ext cx="737016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Table d’orientation de la Petite-Chapelle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0" name="DSC05347-tableOrientationBasalteGranite copie.JPG" descr="DSC05347-tableOrientationBasalteGranite copie.JPG"/>
          <p:cNvPicPr>
            <a:picLocks noChangeAspect="1"/>
          </p:cNvPicPr>
          <p:nvPr/>
        </p:nvPicPr>
        <p:blipFill>
          <a:blip r:embed="rId2">
            <a:extLst/>
          </a:blip>
          <a:stretch>
            <a:fillRect/>
          </a:stretch>
        </p:blipFill>
        <p:spPr>
          <a:xfrm>
            <a:off x="0" y="1089598"/>
            <a:ext cx="13004800" cy="8666604"/>
          </a:xfrm>
          <a:prstGeom prst="rect">
            <a:avLst/>
          </a:prstGeom>
          <a:ln w="12700">
            <a:miter lim="400000"/>
          </a:ln>
        </p:spPr>
      </p:pic>
      <p:sp>
        <p:nvSpPr>
          <p:cNvPr id="271" name="Granite"/>
          <p:cNvSpPr txBox="1"/>
          <p:nvPr/>
        </p:nvSpPr>
        <p:spPr>
          <a:xfrm>
            <a:off x="5963665" y="1618589"/>
            <a:ext cx="143875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Granite</a:t>
            </a:r>
          </a:p>
        </p:txBody>
      </p:sp>
      <p:sp>
        <p:nvSpPr>
          <p:cNvPr id="272" name="Lave… émaillée"/>
          <p:cNvSpPr txBox="1"/>
          <p:nvPr/>
        </p:nvSpPr>
        <p:spPr>
          <a:xfrm>
            <a:off x="1455166" y="5517489"/>
            <a:ext cx="29895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a:solidFill>
                  <a:srgbClr val="FFFFFF"/>
                </a:solidFill>
              </a:rPr>
              <a:t>Lave…</a:t>
            </a:r>
            <a:r>
              <a:t> émaillée</a:t>
            </a:r>
          </a:p>
        </p:txBody>
      </p:sp>
      <p:sp>
        <p:nvSpPr>
          <p:cNvPr id="273" name="Lave émaillée"/>
          <p:cNvSpPr txBox="1"/>
          <p:nvPr/>
        </p:nvSpPr>
        <p:spPr>
          <a:xfrm>
            <a:off x="25648" y="-46088"/>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Lave émaillée</a:t>
            </a:r>
          </a:p>
        </p:txBody>
      </p:sp>
      <p:sp>
        <p:nvSpPr>
          <p:cNvPr id="274" name="Technique découverte par Ferdinand Mortelèque en 1827"/>
          <p:cNvSpPr txBox="1"/>
          <p:nvPr/>
        </p:nvSpPr>
        <p:spPr>
          <a:xfrm>
            <a:off x="2059216" y="9129750"/>
            <a:ext cx="8886368"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Technique découverte par Ferdinand Mortelèque en 1827</a:t>
            </a:r>
          </a:p>
        </p:txBody>
      </p:sp>
      <p:sp>
        <p:nvSpPr>
          <p:cNvPr id="275" name="« Lave » : pour les géologues,…"/>
          <p:cNvSpPr txBox="1"/>
          <p:nvPr/>
        </p:nvSpPr>
        <p:spPr>
          <a:xfrm>
            <a:off x="350265" y="4251528"/>
            <a:ext cx="3309837" cy="10473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300"/>
              </a:spcBef>
              <a:defRPr sz="1900">
                <a:solidFill>
                  <a:srgbClr val="FFFFFF"/>
                </a:solidFill>
              </a:defRPr>
            </a:pPr>
            <a:r>
              <a:t>« Lave » : pour les géologues,</a:t>
            </a:r>
          </a:p>
          <a:p>
            <a:pPr>
              <a:spcBef>
                <a:spcPts val="300"/>
              </a:spcBef>
              <a:defRPr sz="1900">
                <a:solidFill>
                  <a:srgbClr val="FFFFFF"/>
                </a:solidFill>
              </a:defRPr>
            </a:pPr>
            <a:r>
              <a:t>c'est une trachyandésite</a:t>
            </a:r>
          </a:p>
          <a:p>
            <a:pPr>
              <a:spcBef>
                <a:spcPts val="300"/>
              </a:spcBef>
              <a:defRPr sz="1900">
                <a:solidFill>
                  <a:srgbClr val="FFFFFF"/>
                </a:solidFill>
              </a:defRPr>
            </a:pPr>
            <a:r>
              <a:t>(pierre de Volvic)</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7" name="laveEmailleeAsekrem.jpeg" descr="laveEmailleeAsekrem.jpeg"/>
          <p:cNvPicPr>
            <a:picLocks noChangeAspect="1"/>
          </p:cNvPicPr>
          <p:nvPr/>
        </p:nvPicPr>
        <p:blipFill>
          <a:blip r:embed="rId2">
            <a:extLst/>
          </a:blip>
          <a:stretch>
            <a:fillRect/>
          </a:stretch>
        </p:blipFill>
        <p:spPr>
          <a:xfrm>
            <a:off x="0" y="1100666"/>
            <a:ext cx="13004800" cy="8669868"/>
          </a:xfrm>
          <a:prstGeom prst="rect">
            <a:avLst/>
          </a:prstGeom>
          <a:ln w="12700">
            <a:miter lim="400000"/>
          </a:ln>
        </p:spPr>
      </p:pic>
      <p:sp>
        <p:nvSpPr>
          <p:cNvPr id="278" name="Lave émaillée"/>
          <p:cNvSpPr txBox="1"/>
          <p:nvPr/>
        </p:nvSpPr>
        <p:spPr>
          <a:xfrm>
            <a:off x="25648" y="-46088"/>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Lave émaillée</a:t>
            </a:r>
          </a:p>
        </p:txBody>
      </p:sp>
      <p:sp>
        <p:nvSpPr>
          <p:cNvPr id="279" name="Hoggar"/>
          <p:cNvSpPr txBox="1"/>
          <p:nvPr/>
        </p:nvSpPr>
        <p:spPr>
          <a:xfrm>
            <a:off x="5341365" y="2304389"/>
            <a:ext cx="146111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Hoggar</a:t>
            </a:r>
          </a:p>
        </p:txBody>
      </p:sp>
      <p:sp>
        <p:nvSpPr>
          <p:cNvPr id="280" name="Ovale"/>
          <p:cNvSpPr/>
          <p:nvPr/>
        </p:nvSpPr>
        <p:spPr>
          <a:xfrm rot="804294">
            <a:off x="5654036" y="8021216"/>
            <a:ext cx="5117148" cy="681330"/>
          </a:xfrm>
          <a:prstGeom prst="ellipse">
            <a:avLst/>
          </a:prstGeom>
          <a:ln w="25400">
            <a:solidFill>
              <a:srgbClr val="000000"/>
            </a:solidFill>
            <a:miter lim="400000"/>
          </a:ln>
        </p:spPr>
        <p:txBody>
          <a:bodyPr lIns="50800" tIns="50800" rIns="50800" bIns="50800" anchor="ctr"/>
          <a:lstStyle/>
          <a:p>
            <a:pPr algn="ctr">
              <a:spcBef>
                <a:spcPts val="0"/>
              </a:spcBef>
              <a:defRPr sz="2000">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2" name="DSC05356-rochersDeLaMontjoie copie.JPG" descr="DSC05356-rochersDeLaMontjoie copie.JPG"/>
          <p:cNvPicPr>
            <a:picLocks noChangeAspect="1"/>
          </p:cNvPicPr>
          <p:nvPr/>
        </p:nvPicPr>
        <p:blipFill>
          <a:blip r:embed="rId2">
            <a:extLst/>
          </a:blip>
          <a:stretch>
            <a:fillRect/>
          </a:stretch>
        </p:blipFill>
        <p:spPr>
          <a:xfrm>
            <a:off x="0" y="1103836"/>
            <a:ext cx="13004800" cy="8666604"/>
          </a:xfrm>
          <a:prstGeom prst="rect">
            <a:avLst/>
          </a:prstGeom>
          <a:ln w="12700">
            <a:miter lim="400000"/>
          </a:ln>
        </p:spPr>
      </p:pic>
      <p:sp>
        <p:nvSpPr>
          <p:cNvPr id="283" name="GA"/>
          <p:cNvSpPr txBox="1"/>
          <p:nvPr/>
        </p:nvSpPr>
        <p:spPr>
          <a:xfrm>
            <a:off x="8821166" y="44887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GA</a:t>
            </a:r>
          </a:p>
        </p:txBody>
      </p:sp>
      <p:sp>
        <p:nvSpPr>
          <p:cNvPr id="284" name="Grès armoricain - Rochers de la Montjoie"/>
          <p:cNvSpPr txBox="1"/>
          <p:nvPr/>
        </p:nvSpPr>
        <p:spPr>
          <a:xfrm>
            <a:off x="25648" y="-46088"/>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385572">
              <a:spcBef>
                <a:spcPts val="0"/>
              </a:spcBef>
              <a:defRPr sz="5280">
                <a:latin typeface="+mn-lt"/>
                <a:ea typeface="+mn-ea"/>
                <a:cs typeface="+mn-cs"/>
                <a:sym typeface="Helvetica Neue Medium"/>
              </a:defRPr>
            </a:lvl1pPr>
          </a:lstStyle>
          <a:p>
            <a:pPr/>
            <a:r>
              <a:t>Grès armoricain - Rochers de la Montjoie</a:t>
            </a:r>
          </a:p>
        </p:txBody>
      </p:sp>
      <p:sp>
        <p:nvSpPr>
          <p:cNvPr id="285" name="Vers l’ouest"/>
          <p:cNvSpPr txBox="1"/>
          <p:nvPr/>
        </p:nvSpPr>
        <p:spPr>
          <a:xfrm>
            <a:off x="1544066" y="4488789"/>
            <a:ext cx="222189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Vers l’ouest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7" name="DSC05356-rochersDeLaMontjoie copie.JPG" descr="DSC05356-rochersDeLaMontjoie copie.JPG"/>
          <p:cNvPicPr>
            <a:picLocks noChangeAspect="1"/>
          </p:cNvPicPr>
          <p:nvPr/>
        </p:nvPicPr>
        <p:blipFill>
          <a:blip r:embed="rId2">
            <a:extLst/>
          </a:blip>
          <a:stretch>
            <a:fillRect/>
          </a:stretch>
        </p:blipFill>
        <p:spPr>
          <a:xfrm>
            <a:off x="0" y="1103836"/>
            <a:ext cx="13004800" cy="8666604"/>
          </a:xfrm>
          <a:prstGeom prst="rect">
            <a:avLst/>
          </a:prstGeom>
          <a:ln w="12700">
            <a:miter lim="400000"/>
          </a:ln>
        </p:spPr>
      </p:pic>
      <p:pic>
        <p:nvPicPr>
          <p:cNvPr id="288" name="DSC05349-skolithos copie.JPG" descr="DSC05349-skolithos copie.JPG"/>
          <p:cNvPicPr>
            <a:picLocks noChangeAspect="1"/>
          </p:cNvPicPr>
          <p:nvPr/>
        </p:nvPicPr>
        <p:blipFill>
          <a:blip r:embed="rId3">
            <a:extLst/>
          </a:blip>
          <a:stretch>
            <a:fillRect/>
          </a:stretch>
        </p:blipFill>
        <p:spPr>
          <a:xfrm>
            <a:off x="38058" y="-224635"/>
            <a:ext cx="5147144" cy="9978235"/>
          </a:xfrm>
          <a:prstGeom prst="rect">
            <a:avLst/>
          </a:prstGeom>
          <a:ln w="12700">
            <a:miter lim="400000"/>
          </a:ln>
        </p:spPr>
      </p:pic>
      <p:sp>
        <p:nvSpPr>
          <p:cNvPr id="289" name="Ligne"/>
          <p:cNvSpPr/>
          <p:nvPr/>
        </p:nvSpPr>
        <p:spPr>
          <a:xfrm flipH="1">
            <a:off x="3882186" y="5033207"/>
            <a:ext cx="1820114" cy="1"/>
          </a:xfrm>
          <a:prstGeom prst="line">
            <a:avLst/>
          </a:prstGeom>
          <a:ln w="50800">
            <a:solidFill>
              <a:srgbClr val="000000"/>
            </a:solidFill>
            <a:miter lim="400000"/>
            <a:tailEnd type="triangle"/>
          </a:ln>
        </p:spPr>
        <p:txBody>
          <a:bodyPr lIns="50800" tIns="50800" rIns="50800" bIns="50800" anchor="ctr"/>
          <a:lstStyle/>
          <a:p>
            <a:pPr/>
          </a:p>
        </p:txBody>
      </p:sp>
      <p:sp>
        <p:nvSpPr>
          <p:cNvPr id="290" name="Grès armoricain - Rochers de la Montjoie"/>
          <p:cNvSpPr txBox="1"/>
          <p:nvPr/>
        </p:nvSpPr>
        <p:spPr>
          <a:xfrm>
            <a:off x="25648" y="-46088"/>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ctr" defTabSz="385572">
              <a:spcBef>
                <a:spcPts val="0"/>
              </a:spcBef>
              <a:defRPr sz="5280">
                <a:latin typeface="+mn-lt"/>
                <a:ea typeface="+mn-ea"/>
                <a:cs typeface="+mn-cs"/>
                <a:sym typeface="Helvetica Neue Medium"/>
              </a:defRPr>
            </a:pPr>
            <a:r>
              <a:rPr>
                <a:solidFill>
                  <a:srgbClr val="FFFFFF"/>
                </a:solidFill>
              </a:rPr>
              <a:t>Grès armoricain</a:t>
            </a:r>
            <a:r>
              <a:t> - Rochers de la Montjoie</a:t>
            </a:r>
          </a:p>
        </p:txBody>
      </p:sp>
      <p:sp>
        <p:nvSpPr>
          <p:cNvPr id="291" name="Skolithos &gt;&gt;"/>
          <p:cNvSpPr txBox="1"/>
          <p:nvPr/>
        </p:nvSpPr>
        <p:spPr>
          <a:xfrm>
            <a:off x="718566" y="4746797"/>
            <a:ext cx="239339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Skolithos &gt;&gt;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3" name="skolithosRippleMarks.jpg" descr="skolithosRippleMarks.jpg"/>
          <p:cNvPicPr>
            <a:picLocks noChangeAspect="1"/>
          </p:cNvPicPr>
          <p:nvPr/>
        </p:nvPicPr>
        <p:blipFill>
          <a:blip r:embed="rId2">
            <a:extLst/>
          </a:blip>
          <a:stretch>
            <a:fillRect/>
          </a:stretch>
        </p:blipFill>
        <p:spPr>
          <a:xfrm>
            <a:off x="1485900" y="4749800"/>
            <a:ext cx="10033000" cy="2641600"/>
          </a:xfrm>
          <a:prstGeom prst="rect">
            <a:avLst/>
          </a:prstGeom>
          <a:ln w="12700">
            <a:miter lim="400000"/>
          </a:ln>
        </p:spPr>
      </p:pic>
      <p:sp>
        <p:nvSpPr>
          <p:cNvPr id="294" name="Plages d’hier et d’aujourd’hui"/>
          <p:cNvSpPr txBox="1"/>
          <p:nvPr/>
        </p:nvSpPr>
        <p:spPr>
          <a:xfrm>
            <a:off x="25648" y="497284"/>
            <a:ext cx="12953504" cy="1412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43305">
              <a:spcBef>
                <a:spcPts val="0"/>
              </a:spcBef>
              <a:defRPr sz="7440">
                <a:latin typeface="+mn-lt"/>
                <a:ea typeface="+mn-ea"/>
                <a:cs typeface="+mn-cs"/>
                <a:sym typeface="Helvetica Neue Medium"/>
              </a:defRPr>
            </a:lvl1pPr>
          </a:lstStyle>
          <a:p>
            <a:pPr/>
            <a:r>
              <a:t>Plages d’hier et d’aujourd’hui</a:t>
            </a:r>
          </a:p>
        </p:txBody>
      </p:sp>
      <p:sp>
        <p:nvSpPr>
          <p:cNvPr id="295" name="Traces de vers (proches de nos actuels arénicoles) dans le Grès armoricain (Ordovicien 470 MA)"/>
          <p:cNvSpPr txBox="1"/>
          <p:nvPr/>
        </p:nvSpPr>
        <p:spPr>
          <a:xfrm>
            <a:off x="611987" y="2567145"/>
            <a:ext cx="11780826" cy="10554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stStyle>
          <a:p>
            <a:pPr/>
            <a:r>
              <a:t>Traces de vers (proches de nos actuels arénicoles) dans le Grès armoricain (Ordovicien 470 MA)</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7" name="IMGP0622--ChrysothrixChlorina-skolithos.JPG" descr="IMGP0622--ChrysothrixChlorina-skolithos.JPG"/>
          <p:cNvPicPr>
            <a:picLocks noChangeAspect="1"/>
          </p:cNvPicPr>
          <p:nvPr/>
        </p:nvPicPr>
        <p:blipFill>
          <a:blip r:embed="rId2">
            <a:extLst/>
          </a:blip>
          <a:stretch>
            <a:fillRect/>
          </a:stretch>
        </p:blipFill>
        <p:spPr>
          <a:xfrm>
            <a:off x="0" y="1061299"/>
            <a:ext cx="13004800" cy="8705938"/>
          </a:xfrm>
          <a:prstGeom prst="rect">
            <a:avLst/>
          </a:prstGeom>
          <a:ln w="12700">
            <a:miter lim="400000"/>
          </a:ln>
        </p:spPr>
      </p:pic>
      <p:sp>
        <p:nvSpPr>
          <p:cNvPr id="298" name="Grès armoricain - Skolithos"/>
          <p:cNvSpPr txBox="1"/>
          <p:nvPr/>
        </p:nvSpPr>
        <p:spPr>
          <a:xfrm>
            <a:off x="25648" y="-46088"/>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Grès armoricain - Skolithos</a:t>
            </a:r>
          </a:p>
        </p:txBody>
      </p:sp>
      <p:sp>
        <p:nvSpPr>
          <p:cNvPr id="299" name="Pendage"/>
          <p:cNvSpPr txBox="1"/>
          <p:nvPr/>
        </p:nvSpPr>
        <p:spPr>
          <a:xfrm rot="1438475">
            <a:off x="1034862" y="5469069"/>
            <a:ext cx="173258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Pendage</a:t>
            </a:r>
          </a:p>
        </p:txBody>
      </p:sp>
      <p:sp>
        <p:nvSpPr>
          <p:cNvPr id="300" name="Skolithos ou terriers fossilisés d’arénicoles, jadis verticaux, mais aujourd’hui inclinés à cause du plissement hercynien, il y a plus de 300 MA."/>
          <p:cNvSpPr txBox="1"/>
          <p:nvPr/>
        </p:nvSpPr>
        <p:spPr>
          <a:xfrm>
            <a:off x="756666" y="8057489"/>
            <a:ext cx="10409796" cy="15380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solidFill>
                  <a:srgbClr val="FFFFFF"/>
                </a:solidFill>
              </a:defRPr>
            </a:lvl1pPr>
          </a:lstStyle>
          <a:p>
            <a:pPr/>
            <a:r>
              <a:t>Skolithos ou terriers fossilisés d’arénicoles, jadis verticaux, mais aujourd’hui inclinés à cause du plissement hercynien, il y a plus de 300 MA.</a:t>
            </a:r>
          </a:p>
        </p:txBody>
      </p:sp>
      <p:sp>
        <p:nvSpPr>
          <p:cNvPr id="301" name="Ligne"/>
          <p:cNvSpPr/>
          <p:nvPr/>
        </p:nvSpPr>
        <p:spPr>
          <a:xfrm flipV="1">
            <a:off x="8665715" y="6902822"/>
            <a:ext cx="528887" cy="1169163"/>
          </a:xfrm>
          <a:prstGeom prst="line">
            <a:avLst/>
          </a:prstGeom>
          <a:ln w="50800">
            <a:solidFill>
              <a:srgbClr val="FFFFFF"/>
            </a:solidFill>
            <a:miter lim="400000"/>
            <a:tailEnd type="triangle"/>
          </a:ln>
        </p:spPr>
        <p:txBody>
          <a:bodyPr lIns="50800" tIns="50800" rIns="50800" bIns="50800" anchor="ctr"/>
          <a:lstStyle/>
          <a:p>
            <a:pPr/>
          </a:p>
        </p:txBody>
      </p:sp>
      <p:sp>
        <p:nvSpPr>
          <p:cNvPr id="302" name="Chrysothrix chlorina (lichen)"/>
          <p:cNvSpPr txBox="1"/>
          <p:nvPr/>
        </p:nvSpPr>
        <p:spPr>
          <a:xfrm rot="17580000">
            <a:off x="4866512" y="4502454"/>
            <a:ext cx="4198875"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chemeClr val="accent3">
                    <a:hueOff val="-274225"/>
                    <a:satOff val="26768"/>
                    <a:lumOff val="11368"/>
                  </a:schemeClr>
                </a:solidFill>
              </a:defRPr>
            </a:lvl1pPr>
          </a:lstStyle>
          <a:p>
            <a:pPr/>
            <a:r>
              <a:t>Chrysothrix chlorina (lichen)</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4" name="rochers-petite-chapelle121-2.jpg" descr="rochers-petite-chapelle121-2.jpg"/>
          <p:cNvPicPr>
            <a:picLocks noChangeAspect="1"/>
          </p:cNvPicPr>
          <p:nvPr/>
        </p:nvPicPr>
        <p:blipFill>
          <a:blip r:embed="rId2">
            <a:extLst/>
          </a:blip>
          <a:stretch>
            <a:fillRect/>
          </a:stretch>
        </p:blipFill>
        <p:spPr>
          <a:xfrm>
            <a:off x="0" y="1450431"/>
            <a:ext cx="13004800" cy="8300538"/>
          </a:xfrm>
          <a:prstGeom prst="rect">
            <a:avLst/>
          </a:prstGeom>
          <a:ln w="12700">
            <a:miter lim="400000"/>
          </a:ln>
        </p:spPr>
      </p:pic>
      <p:sp>
        <p:nvSpPr>
          <p:cNvPr id="305" name="Ligne"/>
          <p:cNvSpPr/>
          <p:nvPr/>
        </p:nvSpPr>
        <p:spPr>
          <a:xfrm flipV="1">
            <a:off x="5486400" y="5611812"/>
            <a:ext cx="2836069" cy="534988"/>
          </a:xfrm>
          <a:prstGeom prst="line">
            <a:avLst/>
          </a:prstGeom>
          <a:ln w="25400">
            <a:solidFill>
              <a:srgbClr val="FFFFFF"/>
            </a:solidFill>
            <a:miter lim="400000"/>
          </a:ln>
        </p:spPr>
        <p:txBody>
          <a:bodyPr lIns="50800" tIns="50800" rIns="50800" bIns="50800" anchor="ctr"/>
          <a:lstStyle/>
          <a:p>
            <a:pPr/>
          </a:p>
        </p:txBody>
      </p:sp>
      <p:sp>
        <p:nvSpPr>
          <p:cNvPr id="306" name="Ligne"/>
          <p:cNvSpPr/>
          <p:nvPr/>
        </p:nvSpPr>
        <p:spPr>
          <a:xfrm>
            <a:off x="5664200" y="6261099"/>
            <a:ext cx="605731" cy="2987776"/>
          </a:xfrm>
          <a:prstGeom prst="line">
            <a:avLst/>
          </a:prstGeom>
          <a:ln w="25400">
            <a:solidFill>
              <a:srgbClr val="FFFFFF"/>
            </a:solidFill>
            <a:miter lim="400000"/>
          </a:ln>
        </p:spPr>
        <p:txBody>
          <a:bodyPr lIns="50800" tIns="50800" rIns="50800" bIns="50800" anchor="ctr"/>
          <a:lstStyle/>
          <a:p>
            <a:pPr/>
          </a:p>
        </p:txBody>
      </p:sp>
      <p:sp>
        <p:nvSpPr>
          <p:cNvPr id="307" name="Grès armoricain à la Petite Chapelle"/>
          <p:cNvSpPr txBox="1"/>
          <p:nvPr/>
        </p:nvSpPr>
        <p:spPr>
          <a:xfrm>
            <a:off x="25648" y="-33388"/>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443991">
              <a:spcBef>
                <a:spcPts val="0"/>
              </a:spcBef>
              <a:defRPr sz="6080">
                <a:latin typeface="+mn-lt"/>
                <a:ea typeface="+mn-ea"/>
                <a:cs typeface="+mn-cs"/>
                <a:sym typeface="Helvetica Neue Medium"/>
              </a:defRPr>
            </a:lvl1pPr>
          </a:lstStyle>
          <a:p>
            <a:pPr/>
            <a:r>
              <a:t>Grès armoricain à la Petite Chapelle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9" name="Mine-de-Cambremont.jpg" descr="Mine-de-Cambremont.jpg"/>
          <p:cNvPicPr>
            <a:picLocks noChangeAspect="1"/>
          </p:cNvPicPr>
          <p:nvPr/>
        </p:nvPicPr>
        <p:blipFill>
          <a:blip r:embed="rId2">
            <a:extLst/>
          </a:blip>
          <a:stretch>
            <a:fillRect/>
          </a:stretch>
        </p:blipFill>
        <p:spPr>
          <a:xfrm>
            <a:off x="-5536" y="1675648"/>
            <a:ext cx="13015872" cy="8084302"/>
          </a:xfrm>
          <a:prstGeom prst="rect">
            <a:avLst/>
          </a:prstGeom>
          <a:ln w="12700">
            <a:miter lim="400000"/>
          </a:ln>
        </p:spPr>
      </p:pic>
      <p:sp>
        <p:nvSpPr>
          <p:cNvPr id="310" name="Mine de Cambremont"/>
          <p:cNvSpPr txBox="1"/>
          <p:nvPr/>
        </p:nvSpPr>
        <p:spPr>
          <a:xfrm>
            <a:off x="25648" y="27384"/>
            <a:ext cx="12953504" cy="1412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a:spcBef>
                <a:spcPts val="0"/>
              </a:spcBef>
              <a:defRPr sz="8000">
                <a:latin typeface="+mn-lt"/>
                <a:ea typeface="+mn-ea"/>
                <a:cs typeface="+mn-cs"/>
                <a:sym typeface="Helvetica Neue Medium"/>
              </a:defRPr>
            </a:lvl1pPr>
          </a:lstStyle>
          <a:p>
            <a:pPr/>
            <a:r>
              <a:t>Mine de Cambremont</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2" name="mineDeCambremont.jpg" descr="mineDeCambremont.jpg"/>
          <p:cNvPicPr>
            <a:picLocks noChangeAspect="1"/>
          </p:cNvPicPr>
          <p:nvPr/>
        </p:nvPicPr>
        <p:blipFill>
          <a:blip r:embed="rId2">
            <a:extLst/>
          </a:blip>
          <a:stretch>
            <a:fillRect/>
          </a:stretch>
        </p:blipFill>
        <p:spPr>
          <a:xfrm>
            <a:off x="4899" y="1893589"/>
            <a:ext cx="14806438" cy="8328622"/>
          </a:xfrm>
          <a:prstGeom prst="rect">
            <a:avLst/>
          </a:prstGeom>
          <a:ln w="12700">
            <a:miter lim="400000"/>
          </a:ln>
        </p:spPr>
      </p:pic>
      <p:sp>
        <p:nvSpPr>
          <p:cNvPr id="313" name="Mine de Cambremont"/>
          <p:cNvSpPr txBox="1"/>
          <p:nvPr/>
        </p:nvSpPr>
        <p:spPr>
          <a:xfrm>
            <a:off x="25648" y="27384"/>
            <a:ext cx="12953504" cy="1412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a:spcBef>
                <a:spcPts val="0"/>
              </a:spcBef>
              <a:defRPr sz="8000">
                <a:latin typeface="+mn-lt"/>
                <a:ea typeface="+mn-ea"/>
                <a:cs typeface="+mn-cs"/>
                <a:sym typeface="Helvetica Neue Medium"/>
              </a:defRPr>
            </a:lvl1pPr>
          </a:lstStyle>
          <a:p>
            <a:pPr/>
            <a:r>
              <a:t>Mine de Cambremont</a:t>
            </a:r>
          </a:p>
        </p:txBody>
      </p:sp>
      <p:sp>
        <p:nvSpPr>
          <p:cNvPr id="314" name="Ovale"/>
          <p:cNvSpPr/>
          <p:nvPr/>
        </p:nvSpPr>
        <p:spPr>
          <a:xfrm>
            <a:off x="5590314" y="4273599"/>
            <a:ext cx="3635608" cy="2019202"/>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315" name="Grès armoricain"/>
          <p:cNvSpPr txBox="1"/>
          <p:nvPr/>
        </p:nvSpPr>
        <p:spPr>
          <a:xfrm>
            <a:off x="8681466" y="3991889"/>
            <a:ext cx="2191424"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rgbClr val="FFFFFF"/>
                </a:solidFill>
              </a:defRPr>
            </a:lvl1pPr>
          </a:lstStyle>
          <a:p>
            <a:pPr/>
            <a:r>
              <a:t>Grès armoricain</a:t>
            </a:r>
          </a:p>
        </p:txBody>
      </p:sp>
      <p:sp>
        <p:nvSpPr>
          <p:cNvPr id="316" name="Schistes du Pissot"/>
          <p:cNvSpPr txBox="1"/>
          <p:nvPr/>
        </p:nvSpPr>
        <p:spPr>
          <a:xfrm>
            <a:off x="655066" y="5735262"/>
            <a:ext cx="253259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rgbClr val="FFFFFF"/>
                </a:solidFill>
              </a:defRPr>
            </a:lvl1pPr>
          </a:lstStyle>
          <a:p>
            <a:pPr/>
            <a:r>
              <a:t>Schistes du Pissot</a:t>
            </a:r>
          </a:p>
        </p:txBody>
      </p:sp>
      <p:sp>
        <p:nvSpPr>
          <p:cNvPr id="317" name="Le minerai de fer (en rouge) est intégré dans les schistes du Pissot (O3-4)"/>
          <p:cNvSpPr txBox="1"/>
          <p:nvPr/>
        </p:nvSpPr>
        <p:spPr>
          <a:xfrm>
            <a:off x="224472" y="1237233"/>
            <a:ext cx="12555856" cy="548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3000"/>
            </a:lvl1pPr>
          </a:lstStyle>
          <a:p>
            <a:pPr/>
            <a:r>
              <a:t>Le minerai de fer (en rouge) est intégré dans les schistes du Pissot (O3-4)</a:t>
            </a:r>
          </a:p>
        </p:txBody>
      </p:sp>
      <p:sp>
        <p:nvSpPr>
          <p:cNvPr id="318" name="Ovale"/>
          <p:cNvSpPr/>
          <p:nvPr/>
        </p:nvSpPr>
        <p:spPr>
          <a:xfrm>
            <a:off x="-10386" y="5138539"/>
            <a:ext cx="1320587" cy="685156"/>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0" name="aerHydro.jpg" descr="aer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321" name="La Cance"/>
          <p:cNvSpPr txBox="1"/>
          <p:nvPr/>
        </p:nvSpPr>
        <p:spPr>
          <a:xfrm>
            <a:off x="6370065" y="2367889"/>
            <a:ext cx="184556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La Cance</a:t>
            </a:r>
          </a:p>
        </p:txBody>
      </p:sp>
      <p:sp>
        <p:nvSpPr>
          <p:cNvPr id="322" name="Le Cançon"/>
          <p:cNvSpPr txBox="1"/>
          <p:nvPr/>
        </p:nvSpPr>
        <p:spPr>
          <a:xfrm>
            <a:off x="1544065" y="1986889"/>
            <a:ext cx="208656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Le Cançon</a:t>
            </a:r>
          </a:p>
        </p:txBody>
      </p:sp>
      <p:sp>
        <p:nvSpPr>
          <p:cNvPr id="323" name="&lt;&lt; Mortain"/>
          <p:cNvSpPr txBox="1"/>
          <p:nvPr/>
        </p:nvSpPr>
        <p:spPr>
          <a:xfrm>
            <a:off x="8262366" y="5123789"/>
            <a:ext cx="209997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&lt;&lt; Mortain</a:t>
            </a:r>
          </a:p>
        </p:txBody>
      </p:sp>
      <p:sp>
        <p:nvSpPr>
          <p:cNvPr id="324" name="Cance et Canço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Cance et Cançon</a:t>
            </a:r>
          </a:p>
        </p:txBody>
      </p:sp>
      <p:sp>
        <p:nvSpPr>
          <p:cNvPr id="325" name="Le Neufbourg &gt;&gt;"/>
          <p:cNvSpPr txBox="1"/>
          <p:nvPr/>
        </p:nvSpPr>
        <p:spPr>
          <a:xfrm>
            <a:off x="2090166" y="4095089"/>
            <a:ext cx="318749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Neufbourg &gt;&gt;</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7" name="reliefIgnHydro.jpg" descr="reliefIgn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328" name="La Cance"/>
          <p:cNvSpPr txBox="1"/>
          <p:nvPr/>
        </p:nvSpPr>
        <p:spPr>
          <a:xfrm>
            <a:off x="6370065" y="2367889"/>
            <a:ext cx="184556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La Cance</a:t>
            </a:r>
          </a:p>
        </p:txBody>
      </p:sp>
      <p:sp>
        <p:nvSpPr>
          <p:cNvPr id="329" name="Le Cançon"/>
          <p:cNvSpPr txBox="1"/>
          <p:nvPr/>
        </p:nvSpPr>
        <p:spPr>
          <a:xfrm>
            <a:off x="1544065" y="1986889"/>
            <a:ext cx="208656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Le Cançon</a:t>
            </a:r>
          </a:p>
        </p:txBody>
      </p:sp>
      <p:sp>
        <p:nvSpPr>
          <p:cNvPr id="330" name="&lt;&lt; Mortain"/>
          <p:cNvSpPr txBox="1"/>
          <p:nvPr/>
        </p:nvSpPr>
        <p:spPr>
          <a:xfrm>
            <a:off x="8262366" y="5123789"/>
            <a:ext cx="209997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&lt;&lt; Mortain</a:t>
            </a:r>
          </a:p>
        </p:txBody>
      </p:sp>
      <p:sp>
        <p:nvSpPr>
          <p:cNvPr id="331" name="Le Neufbourg &gt;&gt;"/>
          <p:cNvSpPr txBox="1"/>
          <p:nvPr/>
        </p:nvSpPr>
        <p:spPr>
          <a:xfrm>
            <a:off x="2090166" y="4095089"/>
            <a:ext cx="318749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Neufbourg &gt;&gt;</a:t>
            </a:r>
          </a:p>
        </p:txBody>
      </p:sp>
      <p:sp>
        <p:nvSpPr>
          <p:cNvPr id="332" name="Cance et Canço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Cance et Cançon</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4" name="Li.jpg" descr="Li.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335" name="La Cance"/>
          <p:cNvSpPr txBox="1"/>
          <p:nvPr/>
        </p:nvSpPr>
        <p:spPr>
          <a:xfrm>
            <a:off x="6370065" y="2367889"/>
            <a:ext cx="184556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La Cance</a:t>
            </a:r>
          </a:p>
        </p:txBody>
      </p:sp>
      <p:sp>
        <p:nvSpPr>
          <p:cNvPr id="336" name="Le Cançon"/>
          <p:cNvSpPr txBox="1"/>
          <p:nvPr/>
        </p:nvSpPr>
        <p:spPr>
          <a:xfrm>
            <a:off x="1544065" y="1986889"/>
            <a:ext cx="208656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Le Cançon</a:t>
            </a:r>
          </a:p>
        </p:txBody>
      </p:sp>
      <p:sp>
        <p:nvSpPr>
          <p:cNvPr id="337" name="&lt;&lt; Mortain"/>
          <p:cNvSpPr txBox="1"/>
          <p:nvPr/>
        </p:nvSpPr>
        <p:spPr>
          <a:xfrm>
            <a:off x="8262366" y="5123789"/>
            <a:ext cx="209997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&lt;&lt; Mortain</a:t>
            </a:r>
          </a:p>
        </p:txBody>
      </p:sp>
      <p:sp>
        <p:nvSpPr>
          <p:cNvPr id="338" name="Cance et Canço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Cance et Cançon</a:t>
            </a:r>
          </a:p>
        </p:txBody>
      </p:sp>
      <p:sp>
        <p:nvSpPr>
          <p:cNvPr id="339" name="Le Neufbourg &gt;&gt;"/>
          <p:cNvSpPr txBox="1"/>
          <p:nvPr/>
        </p:nvSpPr>
        <p:spPr>
          <a:xfrm>
            <a:off x="2090166" y="4095089"/>
            <a:ext cx="318749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Neufbourg &gt;&gt;</a:t>
            </a:r>
          </a:p>
        </p:txBody>
      </p:sp>
      <p:sp>
        <p:nvSpPr>
          <p:cNvPr id="340" name="LiDAR"/>
          <p:cNvSpPr txBox="1"/>
          <p:nvPr/>
        </p:nvSpPr>
        <p:spPr>
          <a:xfrm>
            <a:off x="25648" y="8556873"/>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LiDAR</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2" name="geol.jpg" descr="geol.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343" name="&lt;&lt; Granite"/>
          <p:cNvSpPr txBox="1"/>
          <p:nvPr/>
        </p:nvSpPr>
        <p:spPr>
          <a:xfrm>
            <a:off x="20066" y="734517"/>
            <a:ext cx="1558138"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&lt;&lt; Granite</a:t>
            </a:r>
          </a:p>
        </p:txBody>
      </p:sp>
      <p:sp>
        <p:nvSpPr>
          <p:cNvPr id="344" name="Grès &gt;&gt;"/>
          <p:cNvSpPr txBox="1"/>
          <p:nvPr/>
        </p:nvSpPr>
        <p:spPr>
          <a:xfrm>
            <a:off x="11742166" y="734517"/>
            <a:ext cx="1213714"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Grès &gt;&gt;</a:t>
            </a:r>
          </a:p>
        </p:txBody>
      </p:sp>
      <p:sp>
        <p:nvSpPr>
          <p:cNvPr id="345" name="GA"/>
          <p:cNvSpPr txBox="1"/>
          <p:nvPr/>
        </p:nvSpPr>
        <p:spPr>
          <a:xfrm>
            <a:off x="934466" y="2329789"/>
            <a:ext cx="68610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
        <p:nvSpPr>
          <p:cNvPr id="346" name="GA"/>
          <p:cNvSpPr txBox="1"/>
          <p:nvPr/>
        </p:nvSpPr>
        <p:spPr>
          <a:xfrm>
            <a:off x="9570466" y="69398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
        <p:nvSpPr>
          <p:cNvPr id="347" name="Gr"/>
          <p:cNvSpPr txBox="1"/>
          <p:nvPr/>
        </p:nvSpPr>
        <p:spPr>
          <a:xfrm>
            <a:off x="185165" y="4463389"/>
            <a:ext cx="55809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Gr</a:t>
            </a:r>
          </a:p>
        </p:txBody>
      </p:sp>
      <p:sp>
        <p:nvSpPr>
          <p:cNvPr id="348" name="Gr"/>
          <p:cNvSpPr txBox="1"/>
          <p:nvPr/>
        </p:nvSpPr>
        <p:spPr>
          <a:xfrm>
            <a:off x="6763766" y="4590389"/>
            <a:ext cx="55809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Gr</a:t>
            </a:r>
          </a:p>
        </p:txBody>
      </p:sp>
      <p:sp>
        <p:nvSpPr>
          <p:cNvPr id="349" name="&lt;&lt;Fe"/>
          <p:cNvSpPr txBox="1"/>
          <p:nvPr/>
        </p:nvSpPr>
        <p:spPr>
          <a:xfrm>
            <a:off x="10395966" y="6076289"/>
            <a:ext cx="105349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hueOff val="-82419"/>
                    <a:satOff val="-9513"/>
                    <a:lumOff val="-16343"/>
                  </a:schemeClr>
                </a:solidFill>
              </a:defRPr>
            </a:lvl1pPr>
          </a:lstStyle>
          <a:p>
            <a:pPr/>
            <a:r>
              <a:t>&lt;&lt;Fe</a:t>
            </a:r>
          </a:p>
        </p:txBody>
      </p:sp>
      <p:sp>
        <p:nvSpPr>
          <p:cNvPr id="350" name="Gr = Granite"/>
          <p:cNvSpPr txBox="1"/>
          <p:nvPr/>
        </p:nvSpPr>
        <p:spPr>
          <a:xfrm>
            <a:off x="185165" y="8728852"/>
            <a:ext cx="235234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hueOff val="-152896"/>
                    <a:lumOff val="12368"/>
                  </a:schemeClr>
                </a:solidFill>
              </a:defRPr>
            </a:lvl1pPr>
          </a:lstStyle>
          <a:p>
            <a:pPr/>
            <a:r>
              <a:t>Gr = Granite</a:t>
            </a:r>
          </a:p>
        </p:txBody>
      </p:sp>
      <p:sp>
        <p:nvSpPr>
          <p:cNvPr id="351" name="Grès armoricain (O2)"/>
          <p:cNvSpPr txBox="1"/>
          <p:nvPr/>
        </p:nvSpPr>
        <p:spPr>
          <a:xfrm>
            <a:off x="3385566" y="8728852"/>
            <a:ext cx="386252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67583E"/>
                </a:solidFill>
              </a:defRPr>
            </a:lvl1pPr>
          </a:lstStyle>
          <a:p>
            <a:pPr/>
            <a:r>
              <a:t>Grès armoricain (O2)</a:t>
            </a:r>
          </a:p>
        </p:txBody>
      </p:sp>
      <p:sp>
        <p:nvSpPr>
          <p:cNvPr id="352" name="Fe = Minerai de fer"/>
          <p:cNvSpPr txBox="1"/>
          <p:nvPr/>
        </p:nvSpPr>
        <p:spPr>
          <a:xfrm>
            <a:off x="8948166" y="8728852"/>
            <a:ext cx="352684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hueOff val="-82419"/>
                    <a:satOff val="-9513"/>
                    <a:lumOff val="-16343"/>
                  </a:schemeClr>
                </a:solidFill>
              </a:defRPr>
            </a:lvl1pPr>
          </a:lstStyle>
          <a:p>
            <a:pPr/>
            <a:r>
              <a:t>Fe = Minerai de fer</a:t>
            </a:r>
          </a:p>
        </p:txBody>
      </p:sp>
      <p:sp>
        <p:nvSpPr>
          <p:cNvPr id="353" name="Cance et Canço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Cance et Cançon</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5" name="geolHydro.jpg" descr="geol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356" name="GA"/>
          <p:cNvSpPr txBox="1"/>
          <p:nvPr/>
        </p:nvSpPr>
        <p:spPr>
          <a:xfrm>
            <a:off x="934466" y="2329789"/>
            <a:ext cx="68610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
        <p:nvSpPr>
          <p:cNvPr id="357" name="GA"/>
          <p:cNvSpPr txBox="1"/>
          <p:nvPr/>
        </p:nvSpPr>
        <p:spPr>
          <a:xfrm>
            <a:off x="8071866" y="26091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
        <p:nvSpPr>
          <p:cNvPr id="358" name="GA"/>
          <p:cNvSpPr txBox="1"/>
          <p:nvPr/>
        </p:nvSpPr>
        <p:spPr>
          <a:xfrm>
            <a:off x="9570466" y="69398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
        <p:nvSpPr>
          <p:cNvPr id="359" name="Gr"/>
          <p:cNvSpPr txBox="1"/>
          <p:nvPr/>
        </p:nvSpPr>
        <p:spPr>
          <a:xfrm>
            <a:off x="185165" y="4463389"/>
            <a:ext cx="55809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Gr</a:t>
            </a:r>
          </a:p>
        </p:txBody>
      </p:sp>
      <p:sp>
        <p:nvSpPr>
          <p:cNvPr id="360" name="Gr"/>
          <p:cNvSpPr txBox="1"/>
          <p:nvPr/>
        </p:nvSpPr>
        <p:spPr>
          <a:xfrm>
            <a:off x="6763766" y="4590389"/>
            <a:ext cx="55809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Gr</a:t>
            </a:r>
          </a:p>
        </p:txBody>
      </p:sp>
      <p:sp>
        <p:nvSpPr>
          <p:cNvPr id="361" name="&lt;&lt;Fe"/>
          <p:cNvSpPr txBox="1"/>
          <p:nvPr/>
        </p:nvSpPr>
        <p:spPr>
          <a:xfrm>
            <a:off x="10395966" y="6076289"/>
            <a:ext cx="105349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hueOff val="-82419"/>
                    <a:satOff val="-9513"/>
                    <a:lumOff val="-16343"/>
                  </a:schemeClr>
                </a:solidFill>
              </a:defRPr>
            </a:lvl1pPr>
          </a:lstStyle>
          <a:p>
            <a:pPr/>
            <a:r>
              <a:t>&lt;&lt;Fe</a:t>
            </a:r>
          </a:p>
        </p:txBody>
      </p:sp>
      <p:sp>
        <p:nvSpPr>
          <p:cNvPr id="362" name="Gr = Granite"/>
          <p:cNvSpPr txBox="1"/>
          <p:nvPr/>
        </p:nvSpPr>
        <p:spPr>
          <a:xfrm>
            <a:off x="185165" y="8728852"/>
            <a:ext cx="235234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hueOff val="-152896"/>
                    <a:lumOff val="12368"/>
                  </a:schemeClr>
                </a:solidFill>
              </a:defRPr>
            </a:lvl1pPr>
          </a:lstStyle>
          <a:p>
            <a:pPr/>
            <a:r>
              <a:t>Gr = Granite</a:t>
            </a:r>
          </a:p>
        </p:txBody>
      </p:sp>
      <p:sp>
        <p:nvSpPr>
          <p:cNvPr id="363" name="Grès armoricain (O2)"/>
          <p:cNvSpPr txBox="1"/>
          <p:nvPr/>
        </p:nvSpPr>
        <p:spPr>
          <a:xfrm>
            <a:off x="3385566" y="8728852"/>
            <a:ext cx="386252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67583E"/>
                </a:solidFill>
              </a:defRPr>
            </a:lvl1pPr>
          </a:lstStyle>
          <a:p>
            <a:pPr/>
            <a:r>
              <a:t>Grès armoricain (O2)</a:t>
            </a:r>
          </a:p>
        </p:txBody>
      </p:sp>
      <p:sp>
        <p:nvSpPr>
          <p:cNvPr id="364" name="Fe = Minerai de fer"/>
          <p:cNvSpPr txBox="1"/>
          <p:nvPr/>
        </p:nvSpPr>
        <p:spPr>
          <a:xfrm>
            <a:off x="8948166" y="8728852"/>
            <a:ext cx="352684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hueOff val="-82419"/>
                    <a:satOff val="-9513"/>
                    <a:lumOff val="-16343"/>
                  </a:schemeClr>
                </a:solidFill>
              </a:defRPr>
            </a:lvl1pPr>
          </a:lstStyle>
          <a:p>
            <a:pPr/>
            <a:r>
              <a:t>Fe = Minerai de fer</a:t>
            </a:r>
          </a:p>
        </p:txBody>
      </p:sp>
      <p:sp>
        <p:nvSpPr>
          <p:cNvPr id="365" name="GA"/>
          <p:cNvSpPr txBox="1"/>
          <p:nvPr/>
        </p:nvSpPr>
        <p:spPr>
          <a:xfrm>
            <a:off x="6065266" y="33203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
        <p:nvSpPr>
          <p:cNvPr id="366" name="Précambrien"/>
          <p:cNvSpPr txBox="1"/>
          <p:nvPr/>
        </p:nvSpPr>
        <p:spPr>
          <a:xfrm>
            <a:off x="5379465" y="7961579"/>
            <a:ext cx="242509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Précambrien</a:t>
            </a:r>
          </a:p>
        </p:txBody>
      </p:sp>
      <p:sp>
        <p:nvSpPr>
          <p:cNvPr id="367" name="La Cance"/>
          <p:cNvSpPr txBox="1"/>
          <p:nvPr/>
        </p:nvSpPr>
        <p:spPr>
          <a:xfrm>
            <a:off x="6370065" y="2355189"/>
            <a:ext cx="1870965" cy="598222"/>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La Cance</a:t>
            </a:r>
          </a:p>
        </p:txBody>
      </p:sp>
      <p:sp>
        <p:nvSpPr>
          <p:cNvPr id="368" name="Le Cançon"/>
          <p:cNvSpPr txBox="1"/>
          <p:nvPr/>
        </p:nvSpPr>
        <p:spPr>
          <a:xfrm>
            <a:off x="1544065" y="1974189"/>
            <a:ext cx="2111961" cy="598222"/>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Cançon</a:t>
            </a:r>
          </a:p>
        </p:txBody>
      </p:sp>
      <p:sp>
        <p:nvSpPr>
          <p:cNvPr id="369" name="&lt;&lt; Cluse de la Cance"/>
          <p:cNvSpPr txBox="1"/>
          <p:nvPr/>
        </p:nvSpPr>
        <p:spPr>
          <a:xfrm>
            <a:off x="6549491" y="4194052"/>
            <a:ext cx="4052114" cy="598222"/>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&lt;&lt; Cluse de la Cance</a:t>
            </a:r>
          </a:p>
        </p:txBody>
      </p:sp>
      <p:sp>
        <p:nvSpPr>
          <p:cNvPr id="370" name="&lt;&lt; Granite"/>
          <p:cNvSpPr txBox="1"/>
          <p:nvPr/>
        </p:nvSpPr>
        <p:spPr>
          <a:xfrm>
            <a:off x="20066" y="734517"/>
            <a:ext cx="1558138"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&lt;&lt; Granite</a:t>
            </a:r>
          </a:p>
        </p:txBody>
      </p:sp>
      <p:sp>
        <p:nvSpPr>
          <p:cNvPr id="371" name="Grès &gt;&gt;"/>
          <p:cNvSpPr txBox="1"/>
          <p:nvPr/>
        </p:nvSpPr>
        <p:spPr>
          <a:xfrm>
            <a:off x="11742166" y="734517"/>
            <a:ext cx="1213714"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Grès &gt;&gt;</a:t>
            </a:r>
          </a:p>
        </p:txBody>
      </p:sp>
      <p:sp>
        <p:nvSpPr>
          <p:cNvPr id="372" name="Cance et Canço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Cance et Cançon</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4" name="Capture d’écran 2026-09-06 à 09.03.10.jpg" descr="Capture d’écran 2026-09-06 à 09.03.10.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375" name="Cance et Canço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Cance et Cançon</a:t>
            </a:r>
          </a:p>
        </p:txBody>
      </p:sp>
      <p:sp>
        <p:nvSpPr>
          <p:cNvPr id="376" name="&lt;&lt; La Cance"/>
          <p:cNvSpPr txBox="1"/>
          <p:nvPr/>
        </p:nvSpPr>
        <p:spPr>
          <a:xfrm>
            <a:off x="7340007" y="2393289"/>
            <a:ext cx="24462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&lt;&lt; La Cance</a:t>
            </a:r>
          </a:p>
        </p:txBody>
      </p:sp>
      <p:sp>
        <p:nvSpPr>
          <p:cNvPr id="377" name="Le Cançon &gt;&gt;"/>
          <p:cNvSpPr txBox="1"/>
          <p:nvPr/>
        </p:nvSpPr>
        <p:spPr>
          <a:xfrm>
            <a:off x="591565" y="2088489"/>
            <a:ext cx="268722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Le Cançon &gt;&gt;</a:t>
            </a:r>
          </a:p>
        </p:txBody>
      </p:sp>
      <p:sp>
        <p:nvSpPr>
          <p:cNvPr id="378" name="Cercle"/>
          <p:cNvSpPr/>
          <p:nvPr/>
        </p:nvSpPr>
        <p:spPr>
          <a:xfrm>
            <a:off x="6079066" y="4334933"/>
            <a:ext cx="846668" cy="846668"/>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379" name="Pont Bossard"/>
          <p:cNvSpPr txBox="1"/>
          <p:nvPr/>
        </p:nvSpPr>
        <p:spPr>
          <a:xfrm>
            <a:off x="6971199" y="3836856"/>
            <a:ext cx="2583181"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Pont Bossard</a:t>
            </a:r>
          </a:p>
        </p:txBody>
      </p:sp>
      <p:sp>
        <p:nvSpPr>
          <p:cNvPr id="380" name="Rue du Pont Bossard"/>
          <p:cNvSpPr txBox="1"/>
          <p:nvPr/>
        </p:nvSpPr>
        <p:spPr>
          <a:xfrm>
            <a:off x="4503064" y="8764456"/>
            <a:ext cx="399867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Rue du Pont Bossard</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2" name="Capture d’écran 2026-09-06 à 09.10.57.jpg" descr="Capture d’écran 2026-09-06 à 09.10.57.jpg"/>
          <p:cNvPicPr>
            <a:picLocks noChangeAspect="1"/>
          </p:cNvPicPr>
          <p:nvPr/>
        </p:nvPicPr>
        <p:blipFill>
          <a:blip r:embed="rId2">
            <a:extLst/>
          </a:blip>
          <a:stretch>
            <a:fillRect/>
          </a:stretch>
        </p:blipFill>
        <p:spPr>
          <a:xfrm>
            <a:off x="0" y="-21147"/>
            <a:ext cx="14156887" cy="9795894"/>
          </a:xfrm>
          <a:prstGeom prst="rect">
            <a:avLst/>
          </a:prstGeom>
          <a:ln w="12700">
            <a:miter lim="400000"/>
          </a:ln>
        </p:spPr>
      </p:pic>
      <p:sp>
        <p:nvSpPr>
          <p:cNvPr id="383" name="Vers le Neufbourg"/>
          <p:cNvSpPr txBox="1"/>
          <p:nvPr/>
        </p:nvSpPr>
        <p:spPr>
          <a:xfrm>
            <a:off x="934466" y="103056"/>
            <a:ext cx="33468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Vers le Neufbourg</a:t>
            </a:r>
          </a:p>
        </p:txBody>
      </p:sp>
      <p:sp>
        <p:nvSpPr>
          <p:cNvPr id="384" name="Mortain"/>
          <p:cNvSpPr txBox="1"/>
          <p:nvPr/>
        </p:nvSpPr>
        <p:spPr>
          <a:xfrm>
            <a:off x="6861132" y="8857589"/>
            <a:ext cx="149931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Mortain</a:t>
            </a:r>
          </a:p>
        </p:txBody>
      </p:sp>
      <p:sp>
        <p:nvSpPr>
          <p:cNvPr id="385" name="La Cance"/>
          <p:cNvSpPr txBox="1"/>
          <p:nvPr/>
        </p:nvSpPr>
        <p:spPr>
          <a:xfrm rot="20467861">
            <a:off x="5393661" y="4945989"/>
            <a:ext cx="184556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La Cance</a:t>
            </a:r>
          </a:p>
        </p:txBody>
      </p:sp>
      <p:sp>
        <p:nvSpPr>
          <p:cNvPr id="386" name="Cercle"/>
          <p:cNvSpPr/>
          <p:nvPr/>
        </p:nvSpPr>
        <p:spPr>
          <a:xfrm>
            <a:off x="7738533" y="4241800"/>
            <a:ext cx="1270001" cy="1270000"/>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387" name="Pont Bossard"/>
          <p:cNvSpPr txBox="1"/>
          <p:nvPr/>
        </p:nvSpPr>
        <p:spPr>
          <a:xfrm>
            <a:off x="9092271" y="4590389"/>
            <a:ext cx="25831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Pont Bossard</a:t>
            </a:r>
          </a:p>
        </p:txBody>
      </p:sp>
      <p:pic>
        <p:nvPicPr>
          <p:cNvPr id="388" name="appPhoto2.png" descr="appPhoto2.png"/>
          <p:cNvPicPr>
            <a:picLocks noChangeAspect="1"/>
          </p:cNvPicPr>
          <p:nvPr/>
        </p:nvPicPr>
        <p:blipFill>
          <a:blip r:embed="rId3">
            <a:extLst/>
          </a:blip>
          <a:stretch>
            <a:fillRect/>
          </a:stretch>
        </p:blipFill>
        <p:spPr>
          <a:xfrm>
            <a:off x="5229225" y="2965450"/>
            <a:ext cx="1168400" cy="64770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0" name="DSC03699-neubourgRuePontBossardValleeCanceJPG copie.JPG" descr="DSC03699-neubourgRuePontBossardValleeCanceJPG copie.JPG"/>
          <p:cNvPicPr>
            <a:picLocks noChangeAspect="1"/>
          </p:cNvPicPr>
          <p:nvPr/>
        </p:nvPicPr>
        <p:blipFill>
          <a:blip r:embed="rId2">
            <a:extLst/>
          </a:blip>
          <a:stretch>
            <a:fillRect/>
          </a:stretch>
        </p:blipFill>
        <p:spPr>
          <a:xfrm>
            <a:off x="0" y="1079136"/>
            <a:ext cx="13004800" cy="8669868"/>
          </a:xfrm>
          <a:prstGeom prst="rect">
            <a:avLst/>
          </a:prstGeom>
          <a:ln w="12700">
            <a:miter lim="400000"/>
          </a:ln>
        </p:spPr>
      </p:pic>
      <p:sp>
        <p:nvSpPr>
          <p:cNvPr id="391" name="Cance et Canço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Cance et Cançon</a:t>
            </a:r>
          </a:p>
        </p:txBody>
      </p:sp>
      <p:sp>
        <p:nvSpPr>
          <p:cNvPr id="392" name="&lt;&lt; Vers le Neufbourg"/>
          <p:cNvSpPr txBox="1"/>
          <p:nvPr/>
        </p:nvSpPr>
        <p:spPr>
          <a:xfrm rot="19226519">
            <a:off x="2731509" y="8120016"/>
            <a:ext cx="394746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&lt;&lt; Vers le Neufbourg</a:t>
            </a:r>
          </a:p>
        </p:txBody>
      </p:sp>
      <p:sp>
        <p:nvSpPr>
          <p:cNvPr id="393" name="La Cance"/>
          <p:cNvSpPr txBox="1"/>
          <p:nvPr/>
        </p:nvSpPr>
        <p:spPr>
          <a:xfrm>
            <a:off x="6274194" y="5314289"/>
            <a:ext cx="184556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pPr/>
            <a:r>
              <a:t>La Cance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5" name="cascadeMortain.JPG" descr="cascadeMortain.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396" name="La Cance"/>
          <p:cNvSpPr txBox="1"/>
          <p:nvPr/>
        </p:nvSpPr>
        <p:spPr>
          <a:xfrm>
            <a:off x="9633966" y="8120989"/>
            <a:ext cx="184556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La Cance</a:t>
            </a:r>
          </a:p>
        </p:txBody>
      </p:sp>
      <p:sp>
        <p:nvSpPr>
          <p:cNvPr id="397" name="Grande cascade"/>
          <p:cNvSpPr txBox="1"/>
          <p:nvPr/>
        </p:nvSpPr>
        <p:spPr>
          <a:xfrm>
            <a:off x="507513" y="8950722"/>
            <a:ext cx="310987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Grande cascade</a:t>
            </a:r>
          </a:p>
        </p:txBody>
      </p:sp>
      <p:sp>
        <p:nvSpPr>
          <p:cNvPr id="398" name="Pendage vers l’est"/>
          <p:cNvSpPr txBox="1"/>
          <p:nvPr/>
        </p:nvSpPr>
        <p:spPr>
          <a:xfrm rot="1632493">
            <a:off x="9265665" y="4679289"/>
            <a:ext cx="347116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Pendage vers l’est</a:t>
            </a:r>
          </a:p>
        </p:txBody>
      </p:sp>
      <p:sp>
        <p:nvSpPr>
          <p:cNvPr id="399" name="GA"/>
          <p:cNvSpPr txBox="1"/>
          <p:nvPr/>
        </p:nvSpPr>
        <p:spPr>
          <a:xfrm>
            <a:off x="5430266" y="59746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
        <p:nvSpPr>
          <p:cNvPr id="400" name="GA"/>
          <p:cNvSpPr txBox="1"/>
          <p:nvPr/>
        </p:nvSpPr>
        <p:spPr>
          <a:xfrm>
            <a:off x="10213695" y="59746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2" name="ptcascade copie.JPG" descr="ptcascade copie.JPG"/>
          <p:cNvPicPr>
            <a:picLocks noChangeAspect="1"/>
          </p:cNvPicPr>
          <p:nvPr/>
        </p:nvPicPr>
        <p:blipFill>
          <a:blip r:embed="rId2">
            <a:extLst/>
          </a:blip>
          <a:stretch>
            <a:fillRect/>
          </a:stretch>
        </p:blipFill>
        <p:spPr>
          <a:xfrm>
            <a:off x="5687494" y="-1"/>
            <a:ext cx="7317956" cy="9753601"/>
          </a:xfrm>
          <a:prstGeom prst="rect">
            <a:avLst/>
          </a:prstGeom>
          <a:ln w="12700">
            <a:miter lim="400000"/>
          </a:ln>
        </p:spPr>
      </p:pic>
      <p:pic>
        <p:nvPicPr>
          <p:cNvPr id="403" name="ptcascadnb.jpg" descr="ptcascadnb.jpg"/>
          <p:cNvPicPr>
            <a:picLocks noChangeAspect="1"/>
          </p:cNvPicPr>
          <p:nvPr/>
        </p:nvPicPr>
        <p:blipFill>
          <a:blip r:embed="rId3">
            <a:extLst/>
          </a:blip>
          <a:stretch>
            <a:fillRect/>
          </a:stretch>
        </p:blipFill>
        <p:spPr>
          <a:xfrm>
            <a:off x="-132821" y="627194"/>
            <a:ext cx="5842001" cy="9144001"/>
          </a:xfrm>
          <a:prstGeom prst="rect">
            <a:avLst/>
          </a:prstGeom>
          <a:ln w="12700">
            <a:miter lim="400000"/>
          </a:ln>
        </p:spPr>
      </p:pic>
      <p:sp>
        <p:nvSpPr>
          <p:cNvPr id="404" name="Petite cascade"/>
          <p:cNvSpPr txBox="1"/>
          <p:nvPr/>
        </p:nvSpPr>
        <p:spPr>
          <a:xfrm>
            <a:off x="1383813" y="35322"/>
            <a:ext cx="280873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Petite cascade</a:t>
            </a:r>
          </a:p>
        </p:txBody>
      </p:sp>
      <p:sp>
        <p:nvSpPr>
          <p:cNvPr id="405" name="Le Cançon"/>
          <p:cNvSpPr txBox="1"/>
          <p:nvPr/>
        </p:nvSpPr>
        <p:spPr>
          <a:xfrm>
            <a:off x="185165" y="6577050"/>
            <a:ext cx="1778395"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Le Cançon</a:t>
            </a:r>
          </a:p>
        </p:txBody>
      </p:sp>
      <p:sp>
        <p:nvSpPr>
          <p:cNvPr id="406" name="GA"/>
          <p:cNvSpPr txBox="1"/>
          <p:nvPr/>
        </p:nvSpPr>
        <p:spPr>
          <a:xfrm>
            <a:off x="2013966" y="5428589"/>
            <a:ext cx="68610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GA</a:t>
            </a:r>
          </a:p>
        </p:txBody>
      </p:sp>
      <p:sp>
        <p:nvSpPr>
          <p:cNvPr id="407" name="GA"/>
          <p:cNvSpPr txBox="1"/>
          <p:nvPr/>
        </p:nvSpPr>
        <p:spPr>
          <a:xfrm>
            <a:off x="9976866" y="54285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GA</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9" name="DSC08748-aiguillePetiteCascade copie.JPG" descr="DSC08748-aiguillePetiteCascade copie.JPG"/>
          <p:cNvPicPr>
            <a:picLocks noChangeAspect="1"/>
          </p:cNvPicPr>
          <p:nvPr/>
        </p:nvPicPr>
        <p:blipFill>
          <a:blip r:embed="rId2">
            <a:extLst/>
          </a:blip>
          <a:stretch>
            <a:fillRect/>
          </a:stretch>
        </p:blipFill>
        <p:spPr>
          <a:xfrm>
            <a:off x="-1611115" y="4828"/>
            <a:ext cx="14615915" cy="9743944"/>
          </a:xfrm>
          <a:prstGeom prst="rect">
            <a:avLst/>
          </a:prstGeom>
          <a:ln w="12700">
            <a:miter lim="400000"/>
          </a:ln>
        </p:spPr>
      </p:pic>
      <p:sp>
        <p:nvSpPr>
          <p:cNvPr id="410" name="L’Aiguille près de la petite cascade"/>
          <p:cNvSpPr txBox="1"/>
          <p:nvPr/>
        </p:nvSpPr>
        <p:spPr>
          <a:xfrm>
            <a:off x="286765" y="3789400"/>
            <a:ext cx="2812227" cy="930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700">
                <a:solidFill>
                  <a:srgbClr val="FFFFFF"/>
                </a:solidFill>
              </a:defRPr>
            </a:lvl1pPr>
          </a:lstStyle>
          <a:p>
            <a:pPr/>
            <a:r>
              <a:t>L’Aiguille près de la petite cascade</a:t>
            </a:r>
          </a:p>
        </p:txBody>
      </p:sp>
      <p:sp>
        <p:nvSpPr>
          <p:cNvPr id="411" name="GA"/>
          <p:cNvSpPr txBox="1"/>
          <p:nvPr/>
        </p:nvSpPr>
        <p:spPr>
          <a:xfrm>
            <a:off x="4566666" y="3383889"/>
            <a:ext cx="68610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3" name="Mortain RocherAiguille.jpg" descr="Mortain RocherAiguille.jpg"/>
          <p:cNvPicPr>
            <a:picLocks noChangeAspect="1"/>
          </p:cNvPicPr>
          <p:nvPr/>
        </p:nvPicPr>
        <p:blipFill>
          <a:blip r:embed="rId2">
            <a:extLst/>
          </a:blip>
          <a:stretch>
            <a:fillRect/>
          </a:stretch>
        </p:blipFill>
        <p:spPr>
          <a:xfrm>
            <a:off x="0" y="1447800"/>
            <a:ext cx="13004801" cy="8305800"/>
          </a:xfrm>
          <a:prstGeom prst="rect">
            <a:avLst/>
          </a:prstGeom>
          <a:ln w="12700">
            <a:miter lim="400000"/>
          </a:ln>
        </p:spPr>
      </p:pic>
      <p:sp>
        <p:nvSpPr>
          <p:cNvPr id="414" name="L’Aiguille près de la petite cascade"/>
          <p:cNvSpPr txBox="1"/>
          <p:nvPr/>
        </p:nvSpPr>
        <p:spPr>
          <a:xfrm>
            <a:off x="286765" y="3789400"/>
            <a:ext cx="2812227" cy="930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700"/>
            </a:lvl1pPr>
          </a:lstStyle>
          <a:p>
            <a:pPr/>
            <a:r>
              <a:t>L’Aiguille près de la petite cascade</a:t>
            </a:r>
          </a:p>
        </p:txBody>
      </p:sp>
      <p:sp>
        <p:nvSpPr>
          <p:cNvPr id="415" name="2) 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2) Mortain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7" name="carrefourBourglopin.jpg" descr="carrefourBourglopin.jpg"/>
          <p:cNvPicPr>
            <a:picLocks noChangeAspect="1"/>
          </p:cNvPicPr>
          <p:nvPr/>
        </p:nvPicPr>
        <p:blipFill>
          <a:blip r:embed="rId2">
            <a:extLst/>
          </a:blip>
          <a:stretch>
            <a:fillRect/>
          </a:stretch>
        </p:blipFill>
        <p:spPr>
          <a:xfrm>
            <a:off x="0" y="1447800"/>
            <a:ext cx="13004801" cy="8305800"/>
          </a:xfrm>
          <a:prstGeom prst="rect">
            <a:avLst/>
          </a:prstGeom>
          <a:ln w="12700">
            <a:miter lim="400000"/>
          </a:ln>
        </p:spPr>
      </p:pic>
      <p:sp>
        <p:nvSpPr>
          <p:cNvPr id="418" name="2) 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2) Mortain</a:t>
            </a:r>
          </a:p>
        </p:txBody>
      </p:sp>
      <p:sp>
        <p:nvSpPr>
          <p:cNvPr id="419" name="1907"/>
          <p:cNvSpPr txBox="1"/>
          <p:nvPr/>
        </p:nvSpPr>
        <p:spPr>
          <a:xfrm>
            <a:off x="1531366" y="3002889"/>
            <a:ext cx="10181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1907</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1" name="Capture d’écran 2026-10-12 à 15.25.26.jpg" descr="Capture d’écran 2026-10-12 à 15.25.26.jpg"/>
          <p:cNvPicPr>
            <a:picLocks noChangeAspect="1"/>
          </p:cNvPicPr>
          <p:nvPr/>
        </p:nvPicPr>
        <p:blipFill>
          <a:blip r:embed="rId2">
            <a:extLst/>
          </a:blip>
          <a:stretch>
            <a:fillRect/>
          </a:stretch>
        </p:blipFill>
        <p:spPr>
          <a:xfrm>
            <a:off x="0" y="2215146"/>
            <a:ext cx="13004800" cy="7558508"/>
          </a:xfrm>
          <a:prstGeom prst="rect">
            <a:avLst/>
          </a:prstGeom>
          <a:ln w="12700">
            <a:miter lim="400000"/>
          </a:ln>
        </p:spPr>
      </p:pic>
      <p:sp>
        <p:nvSpPr>
          <p:cNvPr id="422" name="2) Mortain"/>
          <p:cNvSpPr txBox="1"/>
          <p:nvPr/>
        </p:nvSpPr>
        <p:spPr>
          <a:xfrm>
            <a:off x="25648" y="17412"/>
            <a:ext cx="12953504" cy="19640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a:spcBef>
                <a:spcPts val="0"/>
              </a:spcBef>
              <a:defRPr sz="8000">
                <a:latin typeface="+mn-lt"/>
                <a:ea typeface="+mn-ea"/>
                <a:cs typeface="+mn-cs"/>
                <a:sym typeface="Helvetica Neue Medium"/>
              </a:defRPr>
            </a:lvl1pPr>
          </a:lstStyle>
          <a:p>
            <a:pPr/>
            <a:r>
              <a:t>2) Mortain</a:t>
            </a:r>
          </a:p>
        </p:txBody>
      </p:sp>
      <p:sp>
        <p:nvSpPr>
          <p:cNvPr id="423" name="2023"/>
          <p:cNvSpPr txBox="1"/>
          <p:nvPr/>
        </p:nvSpPr>
        <p:spPr>
          <a:xfrm>
            <a:off x="1531366" y="3002889"/>
            <a:ext cx="10181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2023</a:t>
            </a:r>
          </a:p>
        </p:txBody>
      </p:sp>
      <p:sp>
        <p:nvSpPr>
          <p:cNvPr id="424" name="Rue du Bourg-Lopin"/>
          <p:cNvSpPr txBox="1"/>
          <p:nvPr/>
        </p:nvSpPr>
        <p:spPr>
          <a:xfrm>
            <a:off x="5442965" y="8971889"/>
            <a:ext cx="379913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Rue du Bourg-Lopin</a:t>
            </a:r>
          </a:p>
        </p:txBody>
      </p:sp>
      <p:sp>
        <p:nvSpPr>
          <p:cNvPr id="425" name="Rue du Clos-neuf"/>
          <p:cNvSpPr txBox="1"/>
          <p:nvPr/>
        </p:nvSpPr>
        <p:spPr>
          <a:xfrm rot="1031279">
            <a:off x="9379966" y="6406489"/>
            <a:ext cx="329844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Rue du Clos-neuf</a:t>
            </a:r>
          </a:p>
        </p:txBody>
      </p:sp>
      <p:sp>
        <p:nvSpPr>
          <p:cNvPr id="426" name="Ligne"/>
          <p:cNvSpPr/>
          <p:nvPr/>
        </p:nvSpPr>
        <p:spPr>
          <a:xfrm>
            <a:off x="8928099" y="9040239"/>
            <a:ext cx="838747" cy="447328"/>
          </a:xfrm>
          <a:prstGeom prst="line">
            <a:avLst/>
          </a:prstGeom>
          <a:ln w="50800">
            <a:solidFill>
              <a:srgbClr val="FFFFFF"/>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8" name="Mortain-SI-Normandie-1924 copie.jpg" descr="Mortain-SI-Normandie-1924 copie.jpg"/>
          <p:cNvPicPr>
            <a:picLocks noChangeAspect="1"/>
          </p:cNvPicPr>
          <p:nvPr/>
        </p:nvPicPr>
        <p:blipFill>
          <a:blip r:embed="rId2">
            <a:extLst/>
          </a:blip>
          <a:stretch>
            <a:fillRect/>
          </a:stretch>
        </p:blipFill>
        <p:spPr>
          <a:xfrm>
            <a:off x="1307" y="745066"/>
            <a:ext cx="6316071" cy="9008534"/>
          </a:xfrm>
          <a:prstGeom prst="rect">
            <a:avLst/>
          </a:prstGeom>
          <a:ln w="12700">
            <a:miter lim="400000"/>
          </a:ln>
        </p:spPr>
      </p:pic>
      <p:pic>
        <p:nvPicPr>
          <p:cNvPr id="429" name="mortain1924 copie.jpg" descr="mortain1924 copie.jpg"/>
          <p:cNvPicPr>
            <a:picLocks noChangeAspect="1"/>
          </p:cNvPicPr>
          <p:nvPr/>
        </p:nvPicPr>
        <p:blipFill>
          <a:blip r:embed="rId3">
            <a:extLst/>
          </a:blip>
          <a:stretch>
            <a:fillRect/>
          </a:stretch>
        </p:blipFill>
        <p:spPr>
          <a:xfrm>
            <a:off x="6303433" y="1166571"/>
            <a:ext cx="6721654" cy="8565863"/>
          </a:xfrm>
          <a:prstGeom prst="rect">
            <a:avLst/>
          </a:prstGeom>
          <a:ln w="12700">
            <a:miter lim="400000"/>
          </a:ln>
        </p:spPr>
      </p:pic>
      <p:sp>
        <p:nvSpPr>
          <p:cNvPr id="430" name="Fédération des Syndicats d’Initiative, Normandie, 1924"/>
          <p:cNvSpPr txBox="1"/>
          <p:nvPr/>
        </p:nvSpPr>
        <p:spPr>
          <a:xfrm>
            <a:off x="1473149" y="153856"/>
            <a:ext cx="1005850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Fédération des Syndicats d’Initiative, Normandie, 1924</a:t>
            </a:r>
          </a:p>
        </p:txBody>
      </p:sp>
      <p:sp>
        <p:nvSpPr>
          <p:cNvPr id="431" name="Rectangle"/>
          <p:cNvSpPr/>
          <p:nvPr/>
        </p:nvSpPr>
        <p:spPr>
          <a:xfrm>
            <a:off x="127000" y="5842000"/>
            <a:ext cx="2854871" cy="1001911"/>
          </a:xfrm>
          <a:prstGeom prst="rect">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3" name="Mortain-SI-Normandie-1924 copie.jpg" descr="Mortain-SI-Normandie-1924 copie.jpg"/>
          <p:cNvPicPr>
            <a:picLocks noChangeAspect="1"/>
          </p:cNvPicPr>
          <p:nvPr/>
        </p:nvPicPr>
        <p:blipFill>
          <a:blip r:embed="rId2">
            <a:extLst/>
          </a:blip>
          <a:stretch>
            <a:fillRect/>
          </a:stretch>
        </p:blipFill>
        <p:spPr>
          <a:xfrm>
            <a:off x="1307" y="745066"/>
            <a:ext cx="6316071" cy="9008534"/>
          </a:xfrm>
          <a:prstGeom prst="rect">
            <a:avLst/>
          </a:prstGeom>
          <a:ln w="12700">
            <a:miter lim="400000"/>
          </a:ln>
        </p:spPr>
      </p:pic>
      <p:sp>
        <p:nvSpPr>
          <p:cNvPr id="434" name="Fédération des Syndicats d’Initiative, Normandie, 1924"/>
          <p:cNvSpPr txBox="1"/>
          <p:nvPr/>
        </p:nvSpPr>
        <p:spPr>
          <a:xfrm>
            <a:off x="1473149" y="153856"/>
            <a:ext cx="1005850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Fédération des Syndicats d’Initiative, Normandie, 1924</a:t>
            </a:r>
          </a:p>
        </p:txBody>
      </p:sp>
      <p:sp>
        <p:nvSpPr>
          <p:cNvPr id="435" name="Rectangle"/>
          <p:cNvSpPr/>
          <p:nvPr/>
        </p:nvSpPr>
        <p:spPr>
          <a:xfrm>
            <a:off x="127000" y="5842000"/>
            <a:ext cx="2854871" cy="1001911"/>
          </a:xfrm>
          <a:prstGeom prst="rect">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pic>
        <p:nvPicPr>
          <p:cNvPr id="436" name="federation-si-1924.jpg" descr="federation-si-1924.jpg"/>
          <p:cNvPicPr>
            <a:picLocks noChangeAspect="1"/>
          </p:cNvPicPr>
          <p:nvPr/>
        </p:nvPicPr>
        <p:blipFill>
          <a:blip r:embed="rId3">
            <a:extLst/>
          </a:blip>
          <a:stretch>
            <a:fillRect/>
          </a:stretch>
        </p:blipFill>
        <p:spPr>
          <a:xfrm>
            <a:off x="6309601" y="0"/>
            <a:ext cx="7116598" cy="9753600"/>
          </a:xfrm>
          <a:prstGeom prst="rect">
            <a:avLst/>
          </a:prstGeom>
          <a:ln w="12700">
            <a:miter lim="400000"/>
          </a:ln>
        </p:spPr>
      </p:pic>
      <p:sp>
        <p:nvSpPr>
          <p:cNvPr id="437" name="1924"/>
          <p:cNvSpPr txBox="1"/>
          <p:nvPr/>
        </p:nvSpPr>
        <p:spPr>
          <a:xfrm>
            <a:off x="9358833" y="9213189"/>
            <a:ext cx="10181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1924</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9" name="ign.jpg" descr="ign.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440" name="Cercle"/>
          <p:cNvSpPr/>
          <p:nvPr/>
        </p:nvSpPr>
        <p:spPr>
          <a:xfrm>
            <a:off x="6756400" y="4018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41" name="Cercle"/>
          <p:cNvSpPr/>
          <p:nvPr/>
        </p:nvSpPr>
        <p:spPr>
          <a:xfrm>
            <a:off x="8509000" y="55932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42" name="Cercle"/>
          <p:cNvSpPr/>
          <p:nvPr/>
        </p:nvSpPr>
        <p:spPr>
          <a:xfrm>
            <a:off x="2844800" y="7015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43" name="&lt;&lt; D977 Ancienne N177"/>
          <p:cNvSpPr txBox="1"/>
          <p:nvPr/>
        </p:nvSpPr>
        <p:spPr>
          <a:xfrm>
            <a:off x="2775966" y="8735178"/>
            <a:ext cx="456234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&lt;&lt; D977 Ancienne N177</a:t>
            </a:r>
          </a:p>
        </p:txBody>
      </p:sp>
      <p:sp>
        <p:nvSpPr>
          <p:cNvPr id="444" name="Ligne"/>
          <p:cNvSpPr/>
          <p:nvPr/>
        </p:nvSpPr>
        <p:spPr>
          <a:xfrm flipV="1">
            <a:off x="1371599" y="8518177"/>
            <a:ext cx="1984277" cy="1006824"/>
          </a:xfrm>
          <a:prstGeom prst="line">
            <a:avLst/>
          </a:prstGeom>
          <a:ln w="25400">
            <a:solidFill>
              <a:schemeClr val="accent5">
                <a:lumOff val="-29866"/>
              </a:schemeClr>
            </a:solidFill>
            <a:miter lim="400000"/>
          </a:ln>
        </p:spPr>
        <p:txBody>
          <a:bodyPr lIns="50800" tIns="50800" rIns="50800" bIns="50800" anchor="ctr"/>
          <a:lstStyle/>
          <a:p>
            <a:pPr/>
          </a:p>
        </p:txBody>
      </p:sp>
      <p:sp>
        <p:nvSpPr>
          <p:cNvPr id="445" name="2) 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2) Mortain</a:t>
            </a:r>
          </a:p>
        </p:txBody>
      </p:sp>
      <p:sp>
        <p:nvSpPr>
          <p:cNvPr id="446" name="Carte actuelle"/>
          <p:cNvSpPr txBox="1"/>
          <p:nvPr/>
        </p:nvSpPr>
        <p:spPr>
          <a:xfrm>
            <a:off x="8960866" y="8735178"/>
            <a:ext cx="26278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Carte actuelle</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8" name="EtMaj.jpg" descr="EtMaj.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449" name="Cercle"/>
          <p:cNvSpPr/>
          <p:nvPr/>
        </p:nvSpPr>
        <p:spPr>
          <a:xfrm>
            <a:off x="6756400" y="4018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50" name="Cercle"/>
          <p:cNvSpPr/>
          <p:nvPr/>
        </p:nvSpPr>
        <p:spPr>
          <a:xfrm>
            <a:off x="8509000" y="55932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51" name="Cercle"/>
          <p:cNvSpPr/>
          <p:nvPr/>
        </p:nvSpPr>
        <p:spPr>
          <a:xfrm>
            <a:off x="2844800" y="7015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52" name="Ligne"/>
          <p:cNvSpPr/>
          <p:nvPr/>
        </p:nvSpPr>
        <p:spPr>
          <a:xfrm flipV="1">
            <a:off x="1371599" y="8518177"/>
            <a:ext cx="1984277" cy="1006824"/>
          </a:xfrm>
          <a:prstGeom prst="line">
            <a:avLst/>
          </a:prstGeom>
          <a:ln w="25400">
            <a:solidFill>
              <a:schemeClr val="accent5">
                <a:lumOff val="-29866"/>
              </a:schemeClr>
            </a:solidFill>
            <a:miter lim="400000"/>
          </a:ln>
        </p:spPr>
        <p:txBody>
          <a:bodyPr lIns="50800" tIns="50800" rIns="50800" bIns="50800" anchor="ctr"/>
          <a:lstStyle/>
          <a:p>
            <a:pPr/>
          </a:p>
        </p:txBody>
      </p:sp>
      <p:sp>
        <p:nvSpPr>
          <p:cNvPr id="453" name="&lt;&lt; Future D977"/>
          <p:cNvSpPr txBox="1"/>
          <p:nvPr/>
        </p:nvSpPr>
        <p:spPr>
          <a:xfrm>
            <a:off x="2775966" y="8735178"/>
            <a:ext cx="295137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&lt;&lt; Future D977</a:t>
            </a:r>
          </a:p>
        </p:txBody>
      </p:sp>
      <p:sp>
        <p:nvSpPr>
          <p:cNvPr id="454" name="2) 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2) Mortain</a:t>
            </a:r>
          </a:p>
        </p:txBody>
      </p:sp>
      <p:sp>
        <p:nvSpPr>
          <p:cNvPr id="455" name="Carte Etat major XIXe"/>
          <p:cNvSpPr txBox="1"/>
          <p:nvPr/>
        </p:nvSpPr>
        <p:spPr>
          <a:xfrm>
            <a:off x="8490966" y="8735178"/>
            <a:ext cx="412587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Carte Etat major XIXe </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7" name="cassini.jpg" descr="cassini.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458" name="Ligne"/>
          <p:cNvSpPr/>
          <p:nvPr/>
        </p:nvSpPr>
        <p:spPr>
          <a:xfrm flipV="1">
            <a:off x="3327399" y="7527577"/>
            <a:ext cx="1984277" cy="1006824"/>
          </a:xfrm>
          <a:prstGeom prst="line">
            <a:avLst/>
          </a:prstGeom>
          <a:ln w="25400">
            <a:solidFill>
              <a:schemeClr val="accent5">
                <a:lumOff val="-29866"/>
              </a:schemeClr>
            </a:solidFill>
            <a:miter lim="400000"/>
          </a:ln>
        </p:spPr>
        <p:txBody>
          <a:bodyPr lIns="50800" tIns="50800" rIns="50800" bIns="50800" anchor="ctr"/>
          <a:lstStyle/>
          <a:p>
            <a:pPr/>
          </a:p>
        </p:txBody>
      </p:sp>
      <p:sp>
        <p:nvSpPr>
          <p:cNvPr id="459" name="Ligne"/>
          <p:cNvSpPr/>
          <p:nvPr/>
        </p:nvSpPr>
        <p:spPr>
          <a:xfrm flipV="1">
            <a:off x="5313785" y="7164881"/>
            <a:ext cx="1077464" cy="381551"/>
          </a:xfrm>
          <a:prstGeom prst="line">
            <a:avLst/>
          </a:prstGeom>
          <a:ln w="25400">
            <a:solidFill>
              <a:schemeClr val="accent5">
                <a:lumOff val="-29866"/>
              </a:schemeClr>
            </a:solidFill>
            <a:miter lim="400000"/>
          </a:ln>
        </p:spPr>
        <p:txBody>
          <a:bodyPr lIns="50800" tIns="50800" rIns="50800" bIns="50800" anchor="ctr"/>
          <a:lstStyle/>
          <a:p>
            <a:pPr/>
          </a:p>
        </p:txBody>
      </p:sp>
      <p:sp>
        <p:nvSpPr>
          <p:cNvPr id="460" name="Ligne"/>
          <p:cNvSpPr/>
          <p:nvPr/>
        </p:nvSpPr>
        <p:spPr>
          <a:xfrm flipV="1">
            <a:off x="1371599" y="8518177"/>
            <a:ext cx="1984277" cy="1006824"/>
          </a:xfrm>
          <a:prstGeom prst="line">
            <a:avLst/>
          </a:prstGeom>
          <a:ln w="25400">
            <a:solidFill>
              <a:schemeClr val="accent5">
                <a:lumOff val="-29866"/>
              </a:schemeClr>
            </a:solidFill>
            <a:miter lim="400000"/>
          </a:ln>
        </p:spPr>
        <p:txBody>
          <a:bodyPr lIns="50800" tIns="50800" rIns="50800" bIns="50800" anchor="ctr"/>
          <a:lstStyle/>
          <a:p>
            <a:pPr/>
          </a:p>
        </p:txBody>
      </p:sp>
      <p:sp>
        <p:nvSpPr>
          <p:cNvPr id="461" name="&lt;&lt; Future N177 - Future D977 (Route de Mortain à St-Hilaire)"/>
          <p:cNvSpPr txBox="1"/>
          <p:nvPr/>
        </p:nvSpPr>
        <p:spPr>
          <a:xfrm>
            <a:off x="2775966" y="8735178"/>
            <a:ext cx="1024196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chemeClr val="accent5">
                    <a:lumOff val="-29866"/>
                  </a:schemeClr>
                </a:solidFill>
              </a:defRPr>
            </a:pPr>
            <a:r>
              <a:t>&lt;&lt; Future N177 - Future D977 </a:t>
            </a:r>
            <a:r>
              <a:rPr sz="2600"/>
              <a:t>(Route de Mortain à St-Hilaire) </a:t>
            </a:r>
          </a:p>
        </p:txBody>
      </p:sp>
      <p:sp>
        <p:nvSpPr>
          <p:cNvPr id="462" name="2) 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2) Mortain</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4" name="aer.jpg" descr="aer.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465" name="Ovale"/>
          <p:cNvSpPr/>
          <p:nvPr/>
        </p:nvSpPr>
        <p:spPr>
          <a:xfrm rot="20396719">
            <a:off x="4674664" y="2355199"/>
            <a:ext cx="1748275" cy="3018186"/>
          </a:xfrm>
          <a:prstGeom prst="ellipse">
            <a:avLst/>
          </a:prstGeom>
          <a:ln w="508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66" name="Ovale"/>
          <p:cNvSpPr/>
          <p:nvPr/>
        </p:nvSpPr>
        <p:spPr>
          <a:xfrm rot="100569">
            <a:off x="7138465" y="5504799"/>
            <a:ext cx="1748274" cy="3018186"/>
          </a:xfrm>
          <a:prstGeom prst="ellipse">
            <a:avLst/>
          </a:prstGeom>
          <a:ln w="508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67" name="Mortain et le Neufbourg"/>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 et le Neufbourg</a:t>
            </a:r>
          </a:p>
        </p:txBody>
      </p:sp>
      <p:sp>
        <p:nvSpPr>
          <p:cNvPr id="468" name="Urbanisme"/>
          <p:cNvSpPr txBox="1"/>
          <p:nvPr/>
        </p:nvSpPr>
        <p:spPr>
          <a:xfrm>
            <a:off x="5459120" y="8743289"/>
            <a:ext cx="208656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Urbanisme</a:t>
            </a:r>
          </a:p>
        </p:txBody>
      </p:sp>
      <p:sp>
        <p:nvSpPr>
          <p:cNvPr id="469" name="Ovale"/>
          <p:cNvSpPr/>
          <p:nvPr/>
        </p:nvSpPr>
        <p:spPr>
          <a:xfrm rot="20396719">
            <a:off x="6770165" y="1440799"/>
            <a:ext cx="1748274" cy="3018186"/>
          </a:xfrm>
          <a:prstGeom prst="ellipse">
            <a:avLst/>
          </a:prstGeom>
          <a:ln w="508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70" name="Actuel"/>
          <p:cNvSpPr txBox="1"/>
          <p:nvPr/>
        </p:nvSpPr>
        <p:spPr>
          <a:xfrm>
            <a:off x="1963166" y="8743289"/>
            <a:ext cx="125831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Actuel</a:t>
            </a:r>
          </a:p>
        </p:txBody>
      </p:sp>
      <p:sp>
        <p:nvSpPr>
          <p:cNvPr id="471" name="Voie verte &gt;&gt;"/>
          <p:cNvSpPr txBox="1"/>
          <p:nvPr/>
        </p:nvSpPr>
        <p:spPr>
          <a:xfrm>
            <a:off x="2674366" y="6044006"/>
            <a:ext cx="2275117" cy="5357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900">
                <a:solidFill>
                  <a:srgbClr val="FFFFFF"/>
                </a:solidFill>
              </a:defRPr>
            </a:lvl1pPr>
          </a:lstStyle>
          <a:p>
            <a:pPr/>
            <a:r>
              <a:t>Voie verte &gt;&gt;</a:t>
            </a:r>
          </a:p>
        </p:txBody>
      </p:sp>
      <p:sp>
        <p:nvSpPr>
          <p:cNvPr id="472" name="Route de Belle-Étoile"/>
          <p:cNvSpPr txBox="1"/>
          <p:nvPr/>
        </p:nvSpPr>
        <p:spPr>
          <a:xfrm>
            <a:off x="8592566" y="1712673"/>
            <a:ext cx="3226766"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Route de Belle-Étoile</a:t>
            </a:r>
          </a:p>
        </p:txBody>
      </p:sp>
      <p:sp>
        <p:nvSpPr>
          <p:cNvPr id="473" name="Ligne"/>
          <p:cNvSpPr/>
          <p:nvPr/>
        </p:nvSpPr>
        <p:spPr>
          <a:xfrm flipH="1">
            <a:off x="7303867" y="1962050"/>
            <a:ext cx="1258317" cy="1"/>
          </a:xfrm>
          <a:prstGeom prst="line">
            <a:avLst/>
          </a:prstGeom>
          <a:ln w="25400">
            <a:solidFill>
              <a:srgbClr val="FFFFFF"/>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5" name="1950.jpg" descr="1950.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476" name="Ovale"/>
          <p:cNvSpPr/>
          <p:nvPr/>
        </p:nvSpPr>
        <p:spPr>
          <a:xfrm rot="20396719">
            <a:off x="4674664" y="2355199"/>
            <a:ext cx="1748275" cy="3018186"/>
          </a:xfrm>
          <a:prstGeom prst="ellipse">
            <a:avLst/>
          </a:prstGeom>
          <a:ln w="508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77" name="Ovale"/>
          <p:cNvSpPr/>
          <p:nvPr/>
        </p:nvSpPr>
        <p:spPr>
          <a:xfrm rot="100569">
            <a:off x="7138465" y="5504799"/>
            <a:ext cx="1748274" cy="3018186"/>
          </a:xfrm>
          <a:prstGeom prst="ellipse">
            <a:avLst/>
          </a:prstGeom>
          <a:ln w="508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78" name="Mortain et le Neufbourg"/>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 et le Neufbourg</a:t>
            </a:r>
          </a:p>
        </p:txBody>
      </p:sp>
      <p:sp>
        <p:nvSpPr>
          <p:cNvPr id="479" name="Urbanisme"/>
          <p:cNvSpPr txBox="1"/>
          <p:nvPr/>
        </p:nvSpPr>
        <p:spPr>
          <a:xfrm>
            <a:off x="5459120" y="8743289"/>
            <a:ext cx="208656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Urbanisme</a:t>
            </a:r>
          </a:p>
        </p:txBody>
      </p:sp>
      <p:sp>
        <p:nvSpPr>
          <p:cNvPr id="480" name="Ovale"/>
          <p:cNvSpPr/>
          <p:nvPr/>
        </p:nvSpPr>
        <p:spPr>
          <a:xfrm rot="20396719">
            <a:off x="6770165" y="1440799"/>
            <a:ext cx="1748274" cy="3018186"/>
          </a:xfrm>
          <a:prstGeom prst="ellipse">
            <a:avLst/>
          </a:prstGeom>
          <a:ln w="508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81" name="1950"/>
          <p:cNvSpPr txBox="1"/>
          <p:nvPr/>
        </p:nvSpPr>
        <p:spPr>
          <a:xfrm>
            <a:off x="1963166" y="8743289"/>
            <a:ext cx="10181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a:t>
            </a:r>
          </a:p>
        </p:txBody>
      </p:sp>
      <p:sp>
        <p:nvSpPr>
          <p:cNvPr id="482" name="Route de Belle-Étoile"/>
          <p:cNvSpPr txBox="1"/>
          <p:nvPr/>
        </p:nvSpPr>
        <p:spPr>
          <a:xfrm>
            <a:off x="8592566" y="1712673"/>
            <a:ext cx="3226766"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Route de Belle-Étoile</a:t>
            </a:r>
          </a:p>
        </p:txBody>
      </p:sp>
      <p:sp>
        <p:nvSpPr>
          <p:cNvPr id="483" name="Ligne"/>
          <p:cNvSpPr/>
          <p:nvPr/>
        </p:nvSpPr>
        <p:spPr>
          <a:xfrm flipH="1">
            <a:off x="7303867" y="1962050"/>
            <a:ext cx="1258317" cy="1"/>
          </a:xfrm>
          <a:prstGeom prst="line">
            <a:avLst/>
          </a:prstGeom>
          <a:ln w="25400">
            <a:solidFill>
              <a:srgbClr val="FFFFFF"/>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5" name="Capture d’écran 2026-08-28 à 09.23.22.jpg" descr="Capture d’écran 2026-08-28 à 09.23.22.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486" name="Cercle"/>
          <p:cNvSpPr/>
          <p:nvPr/>
        </p:nvSpPr>
        <p:spPr>
          <a:xfrm>
            <a:off x="3937000" y="23928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87" name="Cercle"/>
          <p:cNvSpPr/>
          <p:nvPr/>
        </p:nvSpPr>
        <p:spPr>
          <a:xfrm>
            <a:off x="7213600" y="370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88" name="Cercle"/>
          <p:cNvSpPr/>
          <p:nvPr/>
        </p:nvSpPr>
        <p:spPr>
          <a:xfrm>
            <a:off x="7340600" y="624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89" name="Cercle"/>
          <p:cNvSpPr/>
          <p:nvPr/>
        </p:nvSpPr>
        <p:spPr>
          <a:xfrm>
            <a:off x="3149600" y="6647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90" name="Cercle"/>
          <p:cNvSpPr/>
          <p:nvPr/>
        </p:nvSpPr>
        <p:spPr>
          <a:xfrm>
            <a:off x="3060700" y="52122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91" name="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a:t>
            </a:r>
          </a:p>
        </p:txBody>
      </p:sp>
      <p:sp>
        <p:nvSpPr>
          <p:cNvPr id="492" name="École - Collège - Lycée"/>
          <p:cNvSpPr txBox="1"/>
          <p:nvPr/>
        </p:nvSpPr>
        <p:spPr>
          <a:xfrm>
            <a:off x="4334205" y="8780983"/>
            <a:ext cx="433639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École - Collège - Lycée</a:t>
            </a:r>
          </a:p>
        </p:txBody>
      </p:sp>
      <p:sp>
        <p:nvSpPr>
          <p:cNvPr id="493" name="Actuel"/>
          <p:cNvSpPr txBox="1"/>
          <p:nvPr/>
        </p:nvSpPr>
        <p:spPr>
          <a:xfrm>
            <a:off x="1963166" y="8743289"/>
            <a:ext cx="125831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Actuel</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5" name="Capture d’écran 2026-08-28 à 09.23.50.jpg" descr="Capture d’écran 2026-08-28 à 09.23.50.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496" name="Cercle"/>
          <p:cNvSpPr/>
          <p:nvPr/>
        </p:nvSpPr>
        <p:spPr>
          <a:xfrm>
            <a:off x="3937000" y="23928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97" name="Cercle"/>
          <p:cNvSpPr/>
          <p:nvPr/>
        </p:nvSpPr>
        <p:spPr>
          <a:xfrm>
            <a:off x="7213600" y="370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98" name="Cercle"/>
          <p:cNvSpPr/>
          <p:nvPr/>
        </p:nvSpPr>
        <p:spPr>
          <a:xfrm>
            <a:off x="7340600" y="624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499" name="Cercle"/>
          <p:cNvSpPr/>
          <p:nvPr/>
        </p:nvSpPr>
        <p:spPr>
          <a:xfrm>
            <a:off x="3149600" y="6647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00" name="Cercle"/>
          <p:cNvSpPr/>
          <p:nvPr/>
        </p:nvSpPr>
        <p:spPr>
          <a:xfrm>
            <a:off x="3060700" y="52122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01" name="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a:t>
            </a:r>
          </a:p>
        </p:txBody>
      </p:sp>
      <p:sp>
        <p:nvSpPr>
          <p:cNvPr id="502" name="École - Collège - Lycée"/>
          <p:cNvSpPr txBox="1"/>
          <p:nvPr/>
        </p:nvSpPr>
        <p:spPr>
          <a:xfrm>
            <a:off x="4334205" y="8780983"/>
            <a:ext cx="433639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École - Collège - Lycée</a:t>
            </a:r>
          </a:p>
        </p:txBody>
      </p:sp>
      <p:sp>
        <p:nvSpPr>
          <p:cNvPr id="503" name="1950 - 1962"/>
          <p:cNvSpPr txBox="1"/>
          <p:nvPr/>
        </p:nvSpPr>
        <p:spPr>
          <a:xfrm>
            <a:off x="1480566" y="8780983"/>
            <a:ext cx="230601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1950 - 1962</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5" name="Capture d’écran 2026-08-28 à 09.25.19.jpg" descr="Capture d’écran 2026-08-28 à 09.25.19.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06" name="Cercle"/>
          <p:cNvSpPr/>
          <p:nvPr/>
        </p:nvSpPr>
        <p:spPr>
          <a:xfrm>
            <a:off x="3937000" y="23928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07" name="Cercle"/>
          <p:cNvSpPr/>
          <p:nvPr/>
        </p:nvSpPr>
        <p:spPr>
          <a:xfrm>
            <a:off x="7213600" y="370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08" name="Cercle"/>
          <p:cNvSpPr/>
          <p:nvPr/>
        </p:nvSpPr>
        <p:spPr>
          <a:xfrm>
            <a:off x="7340600" y="624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09" name="Cercle"/>
          <p:cNvSpPr/>
          <p:nvPr/>
        </p:nvSpPr>
        <p:spPr>
          <a:xfrm>
            <a:off x="3149600" y="6647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10" name="Cercle"/>
          <p:cNvSpPr/>
          <p:nvPr/>
        </p:nvSpPr>
        <p:spPr>
          <a:xfrm>
            <a:off x="3060700" y="52122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11" name="Mortain"/>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a:t>
            </a:r>
          </a:p>
        </p:txBody>
      </p:sp>
      <p:sp>
        <p:nvSpPr>
          <p:cNvPr id="512" name="École - Collège - Lycée"/>
          <p:cNvSpPr txBox="1"/>
          <p:nvPr/>
        </p:nvSpPr>
        <p:spPr>
          <a:xfrm>
            <a:off x="4334205" y="8780983"/>
            <a:ext cx="433639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École - Collège - Lycée</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14" name="Capture d’écran 2026-08-21 à 00.21.46.jpg" descr="Capture d’écran 2026-08-21 à 00.21.46.jpg"/>
          <p:cNvPicPr>
            <a:picLocks noChangeAspect="1"/>
          </p:cNvPicPr>
          <p:nvPr/>
        </p:nvPicPr>
        <p:blipFill>
          <a:blip r:embed="rId2">
            <a:extLst/>
          </a:blip>
          <a:stretch>
            <a:fillRect/>
          </a:stretch>
        </p:blipFill>
        <p:spPr>
          <a:xfrm>
            <a:off x="-15174" y="-17372"/>
            <a:ext cx="8304001" cy="9753601"/>
          </a:xfrm>
          <a:prstGeom prst="rect">
            <a:avLst/>
          </a:prstGeom>
          <a:ln w="12700">
            <a:miter lim="400000"/>
          </a:ln>
        </p:spPr>
      </p:pic>
      <p:sp>
        <p:nvSpPr>
          <p:cNvPr id="515" name="Cercle"/>
          <p:cNvSpPr/>
          <p:nvPr/>
        </p:nvSpPr>
        <p:spPr>
          <a:xfrm>
            <a:off x="736600" y="8999628"/>
            <a:ext cx="538064" cy="538065"/>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16" name="Romagny"/>
          <p:cNvSpPr txBox="1"/>
          <p:nvPr/>
        </p:nvSpPr>
        <p:spPr>
          <a:xfrm>
            <a:off x="1209288" y="9274350"/>
            <a:ext cx="185328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Romagny</a:t>
            </a:r>
          </a:p>
        </p:txBody>
      </p:sp>
      <p:sp>
        <p:nvSpPr>
          <p:cNvPr id="517" name="Cercle"/>
          <p:cNvSpPr/>
          <p:nvPr/>
        </p:nvSpPr>
        <p:spPr>
          <a:xfrm>
            <a:off x="5143500" y="7793128"/>
            <a:ext cx="538064" cy="538065"/>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18" name="Cercle"/>
          <p:cNvSpPr/>
          <p:nvPr/>
        </p:nvSpPr>
        <p:spPr>
          <a:xfrm>
            <a:off x="3960068" y="503328"/>
            <a:ext cx="538064" cy="538065"/>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19" name="Bion"/>
          <p:cNvSpPr txBox="1"/>
          <p:nvPr/>
        </p:nvSpPr>
        <p:spPr>
          <a:xfrm>
            <a:off x="4941462" y="8359950"/>
            <a:ext cx="94213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Bion</a:t>
            </a:r>
          </a:p>
        </p:txBody>
      </p:sp>
      <p:sp>
        <p:nvSpPr>
          <p:cNvPr id="520" name="Le Neufbourg"/>
          <p:cNvSpPr txBox="1"/>
          <p:nvPr/>
        </p:nvSpPr>
        <p:spPr>
          <a:xfrm>
            <a:off x="4598562" y="485950"/>
            <a:ext cx="258683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Neufbourg</a:t>
            </a:r>
          </a:p>
        </p:txBody>
      </p:sp>
      <p:sp>
        <p:nvSpPr>
          <p:cNvPr id="521" name="Mortain et ses trois gares"/>
          <p:cNvSpPr txBox="1"/>
          <p:nvPr/>
        </p:nvSpPr>
        <p:spPr>
          <a:xfrm>
            <a:off x="8640433" y="472056"/>
            <a:ext cx="3890975" cy="28612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spcBef>
                <a:spcPts val="500"/>
              </a:spcBef>
              <a:defRPr sz="6100"/>
            </a:lvl1pPr>
          </a:lstStyle>
          <a:p>
            <a:pPr/>
            <a:r>
              <a:t> Mortain et ses trois gares</a:t>
            </a:r>
          </a:p>
        </p:txBody>
      </p:sp>
      <p:sp>
        <p:nvSpPr>
          <p:cNvPr id="522" name="1950-1962"/>
          <p:cNvSpPr txBox="1"/>
          <p:nvPr/>
        </p:nvSpPr>
        <p:spPr>
          <a:xfrm>
            <a:off x="8706866" y="5314289"/>
            <a:ext cx="20800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1950-1962</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4" name="ign.jpg" descr="ign.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25" name="Cercle"/>
          <p:cNvSpPr/>
          <p:nvPr/>
        </p:nvSpPr>
        <p:spPr>
          <a:xfrm>
            <a:off x="3517900" y="7353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26" name="Cercle"/>
          <p:cNvSpPr/>
          <p:nvPr/>
        </p:nvSpPr>
        <p:spPr>
          <a:xfrm>
            <a:off x="5930900" y="6718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27" name="Cercle"/>
          <p:cNvSpPr/>
          <p:nvPr/>
        </p:nvSpPr>
        <p:spPr>
          <a:xfrm>
            <a:off x="5372100" y="23114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28" name="Le Neufbourg"/>
          <p:cNvSpPr txBox="1"/>
          <p:nvPr/>
        </p:nvSpPr>
        <p:spPr>
          <a:xfrm>
            <a:off x="4560463" y="1633621"/>
            <a:ext cx="258683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Le Neufbourg</a:t>
            </a:r>
          </a:p>
        </p:txBody>
      </p:sp>
      <p:sp>
        <p:nvSpPr>
          <p:cNvPr id="529" name="Bion"/>
          <p:cNvSpPr txBox="1"/>
          <p:nvPr/>
        </p:nvSpPr>
        <p:spPr>
          <a:xfrm>
            <a:off x="5728863" y="7335921"/>
            <a:ext cx="9421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Bion</a:t>
            </a:r>
          </a:p>
        </p:txBody>
      </p:sp>
      <p:sp>
        <p:nvSpPr>
          <p:cNvPr id="530" name="Romagny"/>
          <p:cNvSpPr txBox="1"/>
          <p:nvPr/>
        </p:nvSpPr>
        <p:spPr>
          <a:xfrm>
            <a:off x="2860288" y="7945521"/>
            <a:ext cx="185328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Romagny</a:t>
            </a:r>
          </a:p>
        </p:txBody>
      </p:sp>
      <p:sp>
        <p:nvSpPr>
          <p:cNvPr id="531" name="Mortain et ses trois gares"/>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 et ses trois gares</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33" name="relief-ign.jpg" descr="relief-ign.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34" name="Cercle"/>
          <p:cNvSpPr/>
          <p:nvPr/>
        </p:nvSpPr>
        <p:spPr>
          <a:xfrm>
            <a:off x="3517900" y="7353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35" name="Cercle"/>
          <p:cNvSpPr/>
          <p:nvPr/>
        </p:nvSpPr>
        <p:spPr>
          <a:xfrm>
            <a:off x="5930900" y="6718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36" name="Cercle"/>
          <p:cNvSpPr/>
          <p:nvPr/>
        </p:nvSpPr>
        <p:spPr>
          <a:xfrm>
            <a:off x="5372100" y="23114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37" name="Bion"/>
          <p:cNvSpPr txBox="1"/>
          <p:nvPr/>
        </p:nvSpPr>
        <p:spPr>
          <a:xfrm>
            <a:off x="5728863" y="7335921"/>
            <a:ext cx="9421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Bion</a:t>
            </a:r>
          </a:p>
        </p:txBody>
      </p:sp>
      <p:sp>
        <p:nvSpPr>
          <p:cNvPr id="538" name="Romagny"/>
          <p:cNvSpPr txBox="1"/>
          <p:nvPr/>
        </p:nvSpPr>
        <p:spPr>
          <a:xfrm>
            <a:off x="2860288" y="7945521"/>
            <a:ext cx="185328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Romagny</a:t>
            </a:r>
          </a:p>
        </p:txBody>
      </p:sp>
      <p:sp>
        <p:nvSpPr>
          <p:cNvPr id="539" name="Mortain et ses trois gares"/>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 et ses trois gares</a:t>
            </a:r>
          </a:p>
        </p:txBody>
      </p:sp>
      <p:sp>
        <p:nvSpPr>
          <p:cNvPr id="540" name="Le Neufbourg"/>
          <p:cNvSpPr txBox="1"/>
          <p:nvPr/>
        </p:nvSpPr>
        <p:spPr>
          <a:xfrm>
            <a:off x="4560463" y="1633621"/>
            <a:ext cx="258683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Le Neufbourg</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2" name="Li-ign.jpg" descr="Li-ign.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43" name="Cercle"/>
          <p:cNvSpPr/>
          <p:nvPr/>
        </p:nvSpPr>
        <p:spPr>
          <a:xfrm>
            <a:off x="3517900" y="7353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44" name="Cercle"/>
          <p:cNvSpPr/>
          <p:nvPr/>
        </p:nvSpPr>
        <p:spPr>
          <a:xfrm>
            <a:off x="5930900" y="6718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45" name="Cercle"/>
          <p:cNvSpPr/>
          <p:nvPr/>
        </p:nvSpPr>
        <p:spPr>
          <a:xfrm>
            <a:off x="5372100" y="23114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46" name="Bion"/>
          <p:cNvSpPr txBox="1"/>
          <p:nvPr/>
        </p:nvSpPr>
        <p:spPr>
          <a:xfrm>
            <a:off x="5728863" y="7335921"/>
            <a:ext cx="9421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Bion</a:t>
            </a:r>
          </a:p>
        </p:txBody>
      </p:sp>
      <p:sp>
        <p:nvSpPr>
          <p:cNvPr id="547" name="Romagny"/>
          <p:cNvSpPr txBox="1"/>
          <p:nvPr/>
        </p:nvSpPr>
        <p:spPr>
          <a:xfrm>
            <a:off x="2860288" y="7945521"/>
            <a:ext cx="185328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Romagny</a:t>
            </a:r>
          </a:p>
        </p:txBody>
      </p:sp>
      <p:sp>
        <p:nvSpPr>
          <p:cNvPr id="548" name="Mortain et ses trois gares"/>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 et ses trois gares</a:t>
            </a:r>
          </a:p>
        </p:txBody>
      </p:sp>
      <p:sp>
        <p:nvSpPr>
          <p:cNvPr id="549" name="Le Neufbourg"/>
          <p:cNvSpPr txBox="1"/>
          <p:nvPr/>
        </p:nvSpPr>
        <p:spPr>
          <a:xfrm>
            <a:off x="4560463" y="1633621"/>
            <a:ext cx="258683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Le Neufbourg</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1" name="aerHydro.jpg" descr="aer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52" name="Cercle"/>
          <p:cNvSpPr/>
          <p:nvPr/>
        </p:nvSpPr>
        <p:spPr>
          <a:xfrm>
            <a:off x="3517900" y="7353300"/>
            <a:ext cx="538064" cy="538064"/>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53" name="Cercle"/>
          <p:cNvSpPr/>
          <p:nvPr/>
        </p:nvSpPr>
        <p:spPr>
          <a:xfrm>
            <a:off x="5930900" y="6718300"/>
            <a:ext cx="538064" cy="538064"/>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54" name="Cercle"/>
          <p:cNvSpPr/>
          <p:nvPr/>
        </p:nvSpPr>
        <p:spPr>
          <a:xfrm>
            <a:off x="5372100" y="2311400"/>
            <a:ext cx="538064" cy="538064"/>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55" name="Bion"/>
          <p:cNvSpPr txBox="1"/>
          <p:nvPr/>
        </p:nvSpPr>
        <p:spPr>
          <a:xfrm>
            <a:off x="5728863" y="7335921"/>
            <a:ext cx="9421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Bion</a:t>
            </a:r>
          </a:p>
        </p:txBody>
      </p:sp>
      <p:sp>
        <p:nvSpPr>
          <p:cNvPr id="556" name="Romagny"/>
          <p:cNvSpPr txBox="1"/>
          <p:nvPr/>
        </p:nvSpPr>
        <p:spPr>
          <a:xfrm>
            <a:off x="2860288" y="7945521"/>
            <a:ext cx="185328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Romagny</a:t>
            </a:r>
          </a:p>
        </p:txBody>
      </p:sp>
      <p:sp>
        <p:nvSpPr>
          <p:cNvPr id="557" name="Le Neufbourg"/>
          <p:cNvSpPr txBox="1"/>
          <p:nvPr/>
        </p:nvSpPr>
        <p:spPr>
          <a:xfrm>
            <a:off x="4560463" y="1633621"/>
            <a:ext cx="258683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Neufbourg</a:t>
            </a:r>
          </a:p>
        </p:txBody>
      </p:sp>
      <p:sp>
        <p:nvSpPr>
          <p:cNvPr id="558" name="Mortain et ses trois gares"/>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 et ses trois gares</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0" name="etMaj.jpg" descr="etMaj.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61" name="Cercle"/>
          <p:cNvSpPr/>
          <p:nvPr/>
        </p:nvSpPr>
        <p:spPr>
          <a:xfrm>
            <a:off x="3517900" y="7353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62" name="Cercle"/>
          <p:cNvSpPr/>
          <p:nvPr/>
        </p:nvSpPr>
        <p:spPr>
          <a:xfrm>
            <a:off x="5930900" y="6718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63" name="Cercle"/>
          <p:cNvSpPr/>
          <p:nvPr/>
        </p:nvSpPr>
        <p:spPr>
          <a:xfrm>
            <a:off x="5372100" y="23114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64" name="Bion"/>
          <p:cNvSpPr txBox="1"/>
          <p:nvPr/>
        </p:nvSpPr>
        <p:spPr>
          <a:xfrm>
            <a:off x="5728863" y="7335921"/>
            <a:ext cx="9421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Bion</a:t>
            </a:r>
          </a:p>
        </p:txBody>
      </p:sp>
      <p:sp>
        <p:nvSpPr>
          <p:cNvPr id="565" name="Le Neufbourg"/>
          <p:cNvSpPr txBox="1"/>
          <p:nvPr/>
        </p:nvSpPr>
        <p:spPr>
          <a:xfrm>
            <a:off x="4560463" y="1633621"/>
            <a:ext cx="258683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Le Neufbourg</a:t>
            </a:r>
          </a:p>
        </p:txBody>
      </p:sp>
      <p:sp>
        <p:nvSpPr>
          <p:cNvPr id="566" name="Romagny"/>
          <p:cNvSpPr txBox="1"/>
          <p:nvPr/>
        </p:nvSpPr>
        <p:spPr>
          <a:xfrm>
            <a:off x="2860288" y="7945521"/>
            <a:ext cx="185328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Romagny</a:t>
            </a:r>
          </a:p>
        </p:txBody>
      </p:sp>
      <p:sp>
        <p:nvSpPr>
          <p:cNvPr id="567" name="Mortain et ses trois gares"/>
          <p:cNvSpPr txBox="1"/>
          <p:nvPr/>
        </p:nvSpPr>
        <p:spPr>
          <a:xfrm>
            <a:off x="25648" y="17412"/>
            <a:ext cx="12953504" cy="117931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519937">
              <a:spcBef>
                <a:spcPts val="0"/>
              </a:spcBef>
              <a:defRPr sz="7119">
                <a:latin typeface="+mn-lt"/>
                <a:ea typeface="+mn-ea"/>
                <a:cs typeface="+mn-cs"/>
                <a:sym typeface="Helvetica Neue Medium"/>
              </a:defRPr>
            </a:lvl1pPr>
          </a:lstStyle>
          <a:p>
            <a:pPr/>
            <a:r>
              <a:t>Mortain et ses trois gares</a:t>
            </a:r>
          </a:p>
        </p:txBody>
      </p:sp>
      <p:sp>
        <p:nvSpPr>
          <p:cNvPr id="568" name="Emplacement des futures gares de chemin de fer"/>
          <p:cNvSpPr txBox="1"/>
          <p:nvPr/>
        </p:nvSpPr>
        <p:spPr>
          <a:xfrm>
            <a:off x="1984603" y="8921089"/>
            <a:ext cx="903559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Emplacement des futures gares de chemin de fer</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0" name="aer-com.jpg" descr="aer-com.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71" name="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Le Neufbourg</a:t>
            </a:r>
          </a:p>
        </p:txBody>
      </p:sp>
      <p:sp>
        <p:nvSpPr>
          <p:cNvPr id="572" name="Gare du Neufbourg"/>
          <p:cNvSpPr txBox="1"/>
          <p:nvPr/>
        </p:nvSpPr>
        <p:spPr>
          <a:xfrm>
            <a:off x="4764785" y="8781389"/>
            <a:ext cx="35955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Gare du Neufbourg</a:t>
            </a:r>
          </a:p>
        </p:txBody>
      </p:sp>
      <p:sp>
        <p:nvSpPr>
          <p:cNvPr id="573" name="Ovale"/>
          <p:cNvSpPr/>
          <p:nvPr/>
        </p:nvSpPr>
        <p:spPr>
          <a:xfrm rot="19441003">
            <a:off x="4762629" y="3621449"/>
            <a:ext cx="1546018" cy="831912"/>
          </a:xfrm>
          <a:prstGeom prst="ellipse">
            <a:avLst/>
          </a:prstGeom>
          <a:ln w="381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5" name="LiCom.jpg" descr="LiCom.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76" name="Gare du Neufbourg"/>
          <p:cNvSpPr txBox="1"/>
          <p:nvPr/>
        </p:nvSpPr>
        <p:spPr>
          <a:xfrm>
            <a:off x="4764785" y="8781389"/>
            <a:ext cx="35955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Gare du Neufbourg</a:t>
            </a:r>
          </a:p>
        </p:txBody>
      </p:sp>
      <p:sp>
        <p:nvSpPr>
          <p:cNvPr id="577" name="Ovale"/>
          <p:cNvSpPr/>
          <p:nvPr/>
        </p:nvSpPr>
        <p:spPr>
          <a:xfrm rot="19441003">
            <a:off x="4762629" y="3621449"/>
            <a:ext cx="1546018" cy="831912"/>
          </a:xfrm>
          <a:prstGeom prst="ellipse">
            <a:avLst/>
          </a:prstGeom>
          <a:ln w="381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578" name="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Le Neufbourg</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80" name="DSC08787-ancienneVoieFerree copie.JPG" descr="DSC08787-ancienneVoieFerree copie.JPG"/>
          <p:cNvPicPr>
            <a:picLocks noChangeAspect="1"/>
          </p:cNvPicPr>
          <p:nvPr/>
        </p:nvPicPr>
        <p:blipFill>
          <a:blip r:embed="rId2">
            <a:extLst/>
          </a:blip>
          <a:stretch>
            <a:fillRect/>
          </a:stretch>
        </p:blipFill>
        <p:spPr>
          <a:xfrm>
            <a:off x="0" y="1087966"/>
            <a:ext cx="13004800" cy="8669868"/>
          </a:xfrm>
          <a:prstGeom prst="rect">
            <a:avLst/>
          </a:prstGeom>
          <a:ln w="12700">
            <a:miter lim="400000"/>
          </a:ln>
        </p:spPr>
      </p:pic>
      <p:sp>
        <p:nvSpPr>
          <p:cNvPr id="581" name="Le Neufbourg 14 juin 2017"/>
          <p:cNvSpPr txBox="1"/>
          <p:nvPr/>
        </p:nvSpPr>
        <p:spPr>
          <a:xfrm>
            <a:off x="3415199" y="8171789"/>
            <a:ext cx="49138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 Neufbourg 14 juin 2017</a:t>
            </a:r>
          </a:p>
        </p:txBody>
      </p:sp>
      <p:sp>
        <p:nvSpPr>
          <p:cNvPr id="582" name="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Le Neufbourg</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84" name="DSC08783-gareMortain copie.JPG" descr="DSC08783-gareMortain copie.JPG"/>
          <p:cNvPicPr>
            <a:picLocks noChangeAspect="1"/>
          </p:cNvPicPr>
          <p:nvPr/>
        </p:nvPicPr>
        <p:blipFill>
          <a:blip r:embed="rId2">
            <a:extLst/>
          </a:blip>
          <a:stretch>
            <a:fillRect/>
          </a:stretch>
        </p:blipFill>
        <p:spPr>
          <a:xfrm>
            <a:off x="0" y="1087966"/>
            <a:ext cx="13004800" cy="8669868"/>
          </a:xfrm>
          <a:prstGeom prst="rect">
            <a:avLst/>
          </a:prstGeom>
          <a:ln w="12700">
            <a:miter lim="400000"/>
          </a:ln>
        </p:spPr>
      </p:pic>
      <p:sp>
        <p:nvSpPr>
          <p:cNvPr id="585" name="Le Neufbourg 14 juin 2017"/>
          <p:cNvSpPr txBox="1"/>
          <p:nvPr/>
        </p:nvSpPr>
        <p:spPr>
          <a:xfrm>
            <a:off x="718566" y="1428089"/>
            <a:ext cx="49138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 Neufbourg 14 juin 2017</a:t>
            </a:r>
          </a:p>
        </p:txBody>
      </p:sp>
      <p:sp>
        <p:nvSpPr>
          <p:cNvPr id="586" name="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Le Neufbourg</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88" name="DSC08786-gareMortain copie.JPG" descr="DSC08786-gareMortain copie.JPG"/>
          <p:cNvPicPr>
            <a:picLocks noChangeAspect="1"/>
          </p:cNvPicPr>
          <p:nvPr/>
        </p:nvPicPr>
        <p:blipFill>
          <a:blip r:embed="rId2">
            <a:extLst/>
          </a:blip>
          <a:stretch>
            <a:fillRect/>
          </a:stretch>
        </p:blipFill>
        <p:spPr>
          <a:xfrm>
            <a:off x="0" y="1100666"/>
            <a:ext cx="13004800" cy="8669868"/>
          </a:xfrm>
          <a:prstGeom prst="rect">
            <a:avLst/>
          </a:prstGeom>
          <a:ln w="12700">
            <a:miter lim="400000"/>
          </a:ln>
        </p:spPr>
      </p:pic>
      <p:sp>
        <p:nvSpPr>
          <p:cNvPr id="589" name="Le Neubourg 14 juin 2017"/>
          <p:cNvSpPr txBox="1"/>
          <p:nvPr/>
        </p:nvSpPr>
        <p:spPr>
          <a:xfrm>
            <a:off x="718566" y="1428089"/>
            <a:ext cx="479359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 Neubourg 14 juin 2017</a:t>
            </a:r>
          </a:p>
        </p:txBody>
      </p:sp>
      <p:sp>
        <p:nvSpPr>
          <p:cNvPr id="590" name="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Le Neufbourg</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92" name="mortain-le-neufbourg-2-001.jpg" descr="mortain-le-neufbourg-2-001.jpg"/>
          <p:cNvPicPr>
            <a:picLocks noChangeAspect="1"/>
          </p:cNvPicPr>
          <p:nvPr/>
        </p:nvPicPr>
        <p:blipFill>
          <a:blip r:embed="rId2">
            <a:extLst/>
          </a:blip>
          <a:stretch>
            <a:fillRect/>
          </a:stretch>
        </p:blipFill>
        <p:spPr>
          <a:xfrm>
            <a:off x="0" y="1302477"/>
            <a:ext cx="13004800" cy="8445501"/>
          </a:xfrm>
          <a:prstGeom prst="rect">
            <a:avLst/>
          </a:prstGeom>
          <a:ln w="12700">
            <a:miter lim="400000"/>
          </a:ln>
        </p:spPr>
      </p:pic>
      <p:sp>
        <p:nvSpPr>
          <p:cNvPr id="593" name="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Le Neufbourg</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95" name="Capture d’écran 2026-08-20 à 17.25.56.jpg" descr="Capture d’écran 2026-08-20 à 17.25.56.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596" name="D157"/>
          <p:cNvSpPr txBox="1"/>
          <p:nvPr/>
        </p:nvSpPr>
        <p:spPr>
          <a:xfrm rot="17078679">
            <a:off x="6560565" y="27742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D157</a:t>
            </a:r>
          </a:p>
        </p:txBody>
      </p:sp>
      <p:sp>
        <p:nvSpPr>
          <p:cNvPr id="597" name="Gare et passage à niveau de Bion"/>
          <p:cNvSpPr txBox="1"/>
          <p:nvPr/>
        </p:nvSpPr>
        <p:spPr>
          <a:xfrm>
            <a:off x="3512362" y="8781389"/>
            <a:ext cx="623387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Gare et passage à niveau de Bion</a:t>
            </a:r>
          </a:p>
        </p:txBody>
      </p:sp>
      <p:sp>
        <p:nvSpPr>
          <p:cNvPr id="598" name="Vers Domfront"/>
          <p:cNvSpPr txBox="1"/>
          <p:nvPr/>
        </p:nvSpPr>
        <p:spPr>
          <a:xfrm rot="1620000">
            <a:off x="9748265" y="7358989"/>
            <a:ext cx="271160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Vers Domfront</a:t>
            </a:r>
          </a:p>
        </p:txBody>
      </p:sp>
      <p:sp>
        <p:nvSpPr>
          <p:cNvPr id="599" name="Ovale"/>
          <p:cNvSpPr/>
          <p:nvPr/>
        </p:nvSpPr>
        <p:spPr>
          <a:xfrm rot="1635227">
            <a:off x="4973092" y="4156180"/>
            <a:ext cx="2477744" cy="1083190"/>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00" name="Bion"/>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Bion</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2" name="Capture d’écran 2026-08-20 à 17.25.35.jpg" descr="Capture d’écran 2026-08-20 à 17.25.35.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603" name="Vers Domfront"/>
          <p:cNvSpPr txBox="1"/>
          <p:nvPr/>
        </p:nvSpPr>
        <p:spPr>
          <a:xfrm rot="1620000">
            <a:off x="9748265" y="7358989"/>
            <a:ext cx="271160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Vers Domfront</a:t>
            </a:r>
          </a:p>
        </p:txBody>
      </p:sp>
      <p:sp>
        <p:nvSpPr>
          <p:cNvPr id="604" name="Ovale"/>
          <p:cNvSpPr/>
          <p:nvPr/>
        </p:nvSpPr>
        <p:spPr>
          <a:xfrm rot="1635227">
            <a:off x="4973092" y="4156180"/>
            <a:ext cx="2477744" cy="1083190"/>
          </a:xfrm>
          <a:prstGeom prst="ellipse">
            <a:avLst/>
          </a:prstGeom>
          <a:ln w="381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05" name="Gare et passage à niveau de Bion"/>
          <p:cNvSpPr txBox="1"/>
          <p:nvPr/>
        </p:nvSpPr>
        <p:spPr>
          <a:xfrm>
            <a:off x="3512362" y="8781389"/>
            <a:ext cx="623387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Gare et passage à niveau de Bion</a:t>
            </a:r>
          </a:p>
        </p:txBody>
      </p:sp>
      <p:sp>
        <p:nvSpPr>
          <p:cNvPr id="606" name="Bion"/>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Bion</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8" name="Capture d’écran 2026-08-20 à 17.25.04.jpg" descr="Capture d’écran 2026-08-20 à 17.25.04.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609" name="D157"/>
          <p:cNvSpPr txBox="1"/>
          <p:nvPr/>
        </p:nvSpPr>
        <p:spPr>
          <a:xfrm rot="17078679">
            <a:off x="6560565" y="27742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D157</a:t>
            </a:r>
          </a:p>
        </p:txBody>
      </p:sp>
      <p:sp>
        <p:nvSpPr>
          <p:cNvPr id="610" name="Vers Domfront"/>
          <p:cNvSpPr txBox="1"/>
          <p:nvPr/>
        </p:nvSpPr>
        <p:spPr>
          <a:xfrm rot="1620000">
            <a:off x="9748265" y="7358989"/>
            <a:ext cx="271160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Vers Domfront</a:t>
            </a:r>
          </a:p>
        </p:txBody>
      </p:sp>
      <p:sp>
        <p:nvSpPr>
          <p:cNvPr id="611" name="Ovale"/>
          <p:cNvSpPr/>
          <p:nvPr/>
        </p:nvSpPr>
        <p:spPr>
          <a:xfrm rot="1635227">
            <a:off x="4973092" y="4156180"/>
            <a:ext cx="2477744" cy="1083190"/>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12" name="Gare et passage à niveau de Bion"/>
          <p:cNvSpPr txBox="1"/>
          <p:nvPr/>
        </p:nvSpPr>
        <p:spPr>
          <a:xfrm>
            <a:off x="3512362" y="8781389"/>
            <a:ext cx="623387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Gare et passage à niveau de Bion</a:t>
            </a:r>
          </a:p>
        </p:txBody>
      </p:sp>
      <p:sp>
        <p:nvSpPr>
          <p:cNvPr id="613" name="Bion"/>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Bion</a:t>
            </a:r>
          </a:p>
        </p:txBody>
      </p:sp>
      <p:sp>
        <p:nvSpPr>
          <p:cNvPr id="614" name="1950-1962"/>
          <p:cNvSpPr txBox="1"/>
          <p:nvPr/>
        </p:nvSpPr>
        <p:spPr>
          <a:xfrm>
            <a:off x="10586466" y="8590889"/>
            <a:ext cx="20800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1950-1962</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16" name="Capture d’écran 2026-08-20 à 17.31.37.jpg" descr="Capture d’écran 2026-08-20 à 17.31.37.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617" name="D157"/>
          <p:cNvSpPr txBox="1"/>
          <p:nvPr/>
        </p:nvSpPr>
        <p:spPr>
          <a:xfrm rot="17078679">
            <a:off x="6560565" y="27742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D157</a:t>
            </a:r>
          </a:p>
        </p:txBody>
      </p:sp>
      <p:sp>
        <p:nvSpPr>
          <p:cNvPr id="618" name="Vers Domfront"/>
          <p:cNvSpPr txBox="1"/>
          <p:nvPr/>
        </p:nvSpPr>
        <p:spPr>
          <a:xfrm rot="1620000">
            <a:off x="9748265" y="7358989"/>
            <a:ext cx="271160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Vers Domfront</a:t>
            </a:r>
          </a:p>
        </p:txBody>
      </p:sp>
      <p:sp>
        <p:nvSpPr>
          <p:cNvPr id="619" name="Ovale"/>
          <p:cNvSpPr/>
          <p:nvPr/>
        </p:nvSpPr>
        <p:spPr>
          <a:xfrm rot="1635227">
            <a:off x="4973092" y="4156180"/>
            <a:ext cx="2477744" cy="1083190"/>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20" name="Gare et passage à niveau de Bion"/>
          <p:cNvSpPr txBox="1"/>
          <p:nvPr/>
        </p:nvSpPr>
        <p:spPr>
          <a:xfrm>
            <a:off x="3512362" y="8781389"/>
            <a:ext cx="623387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Gare et passage à niveau de Bion</a:t>
            </a:r>
          </a:p>
        </p:txBody>
      </p:sp>
      <p:sp>
        <p:nvSpPr>
          <p:cNvPr id="621" name="Bion"/>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Bion</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23" name="Capture d’écran 2026-08-15 à 19.58.21.jpg" descr="Capture d’écran 2026-08-15 à 19.58.21.jpg"/>
          <p:cNvPicPr>
            <a:picLocks noChangeAspect="1"/>
          </p:cNvPicPr>
          <p:nvPr/>
        </p:nvPicPr>
        <p:blipFill>
          <a:blip r:embed="rId2">
            <a:extLst/>
          </a:blip>
          <a:stretch>
            <a:fillRect/>
          </a:stretch>
        </p:blipFill>
        <p:spPr>
          <a:xfrm>
            <a:off x="0" y="1849479"/>
            <a:ext cx="13004800" cy="6054642"/>
          </a:xfrm>
          <a:prstGeom prst="rect">
            <a:avLst/>
          </a:prstGeom>
          <a:ln w="12700">
            <a:miter lim="400000"/>
          </a:ln>
        </p:spPr>
      </p:pic>
      <p:sp>
        <p:nvSpPr>
          <p:cNvPr id="624" name="D157"/>
          <p:cNvSpPr txBox="1"/>
          <p:nvPr/>
        </p:nvSpPr>
        <p:spPr>
          <a:xfrm rot="20357706">
            <a:off x="11386565" y="72065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D157</a:t>
            </a:r>
          </a:p>
        </p:txBody>
      </p:sp>
      <p:sp>
        <p:nvSpPr>
          <p:cNvPr id="625" name="Vers Domfront"/>
          <p:cNvSpPr txBox="1"/>
          <p:nvPr/>
        </p:nvSpPr>
        <p:spPr>
          <a:xfrm>
            <a:off x="4490465" y="6609689"/>
            <a:ext cx="271160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Vers Domfront</a:t>
            </a:r>
          </a:p>
        </p:txBody>
      </p:sp>
      <p:sp>
        <p:nvSpPr>
          <p:cNvPr id="626" name="Ligne"/>
          <p:cNvSpPr/>
          <p:nvPr/>
        </p:nvSpPr>
        <p:spPr>
          <a:xfrm>
            <a:off x="5981700" y="7206589"/>
            <a:ext cx="0" cy="572822"/>
          </a:xfrm>
          <a:prstGeom prst="line">
            <a:avLst/>
          </a:prstGeom>
          <a:ln w="50800">
            <a:solidFill>
              <a:srgbClr val="000000"/>
            </a:solidFill>
            <a:miter lim="400000"/>
            <a:tailEnd type="triangle"/>
          </a:ln>
        </p:spPr>
        <p:txBody>
          <a:bodyPr lIns="50800" tIns="50800" rIns="50800" bIns="50800" anchor="ctr"/>
          <a:lstStyle/>
          <a:p>
            <a:pPr/>
          </a:p>
        </p:txBody>
      </p:sp>
      <p:sp>
        <p:nvSpPr>
          <p:cNvPr id="627" name="Vers St-Hilaire"/>
          <p:cNvSpPr txBox="1"/>
          <p:nvPr/>
        </p:nvSpPr>
        <p:spPr>
          <a:xfrm>
            <a:off x="5240902" y="5756122"/>
            <a:ext cx="1481596" cy="3495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lvl1pPr>
          </a:lstStyle>
          <a:p>
            <a:pPr/>
            <a:r>
              <a:t>Vers St-Hilaire</a:t>
            </a:r>
          </a:p>
        </p:txBody>
      </p:sp>
      <p:sp>
        <p:nvSpPr>
          <p:cNvPr id="628" name="Ligne"/>
          <p:cNvSpPr/>
          <p:nvPr/>
        </p:nvSpPr>
        <p:spPr>
          <a:xfrm flipV="1">
            <a:off x="6019800" y="5448655"/>
            <a:ext cx="1" cy="349556"/>
          </a:xfrm>
          <a:prstGeom prst="line">
            <a:avLst/>
          </a:prstGeom>
          <a:ln w="38100">
            <a:solidFill>
              <a:srgbClr val="000000"/>
            </a:solidFill>
            <a:miter lim="400000"/>
            <a:tailEnd type="triangle"/>
          </a:ln>
        </p:spPr>
        <p:txBody>
          <a:bodyPr lIns="50800" tIns="50800" rIns="50800" bIns="50800" anchor="ctr"/>
          <a:lstStyle/>
          <a:p>
            <a:pPr/>
          </a:p>
        </p:txBody>
      </p:sp>
      <p:sp>
        <p:nvSpPr>
          <p:cNvPr id="629" name="Gare et passage à niveau de Bion"/>
          <p:cNvSpPr txBox="1"/>
          <p:nvPr/>
        </p:nvSpPr>
        <p:spPr>
          <a:xfrm>
            <a:off x="3512362" y="8781389"/>
            <a:ext cx="623387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Gare et passage à niveau de Bion</a:t>
            </a:r>
          </a:p>
        </p:txBody>
      </p:sp>
      <p:sp>
        <p:nvSpPr>
          <p:cNvPr id="630" name="Bion"/>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Bion</a:t>
            </a:r>
          </a:p>
        </p:txBody>
      </p:sp>
      <p:sp>
        <p:nvSpPr>
          <p:cNvPr id="631" name="Ligne"/>
          <p:cNvSpPr/>
          <p:nvPr/>
        </p:nvSpPr>
        <p:spPr>
          <a:xfrm>
            <a:off x="7010400" y="3174999"/>
            <a:ext cx="1" cy="1322539"/>
          </a:xfrm>
          <a:prstGeom prst="line">
            <a:avLst/>
          </a:prstGeom>
          <a:ln w="25400">
            <a:solidFill>
              <a:srgbClr val="000000"/>
            </a:solidFill>
            <a:miter lim="400000"/>
            <a:tailEnd type="triangle"/>
          </a:ln>
        </p:spPr>
        <p:txBody>
          <a:bodyPr lIns="50800" tIns="50800" rIns="50800" bIns="50800" anchor="ctr"/>
          <a:lstStyle/>
          <a:p>
            <a:pPr/>
          </a:p>
        </p:txBody>
      </p:sp>
      <p:sp>
        <p:nvSpPr>
          <p:cNvPr id="632" name="Gare de Mortain-Bion"/>
          <p:cNvSpPr txBox="1"/>
          <p:nvPr/>
        </p:nvSpPr>
        <p:spPr>
          <a:xfrm>
            <a:off x="4988712" y="2507589"/>
            <a:ext cx="404337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Gare de Mortain-Bion</a:t>
            </a:r>
          </a:p>
        </p:txBody>
      </p:sp>
      <p:sp>
        <p:nvSpPr>
          <p:cNvPr id="633" name="Réhabilitation"/>
          <p:cNvSpPr txBox="1"/>
          <p:nvPr/>
        </p:nvSpPr>
        <p:spPr>
          <a:xfrm>
            <a:off x="9887966" y="7854289"/>
            <a:ext cx="259049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Réhabilitation</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35" name="DSC05323-mortainBionGare*** copie.JPG" descr="DSC05323-mortainBionGare*** copie.JPG"/>
          <p:cNvPicPr>
            <a:picLocks noChangeAspect="1"/>
          </p:cNvPicPr>
          <p:nvPr/>
        </p:nvPicPr>
        <p:blipFill>
          <a:blip r:embed="rId2">
            <a:extLst/>
          </a:blip>
          <a:stretch>
            <a:fillRect/>
          </a:stretch>
        </p:blipFill>
        <p:spPr>
          <a:xfrm>
            <a:off x="0" y="1089598"/>
            <a:ext cx="13004800" cy="8666604"/>
          </a:xfrm>
          <a:prstGeom prst="rect">
            <a:avLst/>
          </a:prstGeom>
          <a:ln w="12700">
            <a:miter lim="400000"/>
          </a:ln>
        </p:spPr>
      </p:pic>
      <p:sp>
        <p:nvSpPr>
          <p:cNvPr id="636" name="Bion"/>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Bion</a:t>
            </a:r>
          </a:p>
        </p:txBody>
      </p:sp>
      <p:sp>
        <p:nvSpPr>
          <p:cNvPr id="637" name="Réhabilitation"/>
          <p:cNvSpPr txBox="1"/>
          <p:nvPr/>
        </p:nvSpPr>
        <p:spPr>
          <a:xfrm>
            <a:off x="9887966" y="7854289"/>
            <a:ext cx="259049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Réhabilitation</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39" name="Capture d’écran 2026-08-20 à 18.26.02.jpg" descr="Capture d’écran 2026-08-20 à 18.26.02.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640" name="Cercle"/>
          <p:cNvSpPr/>
          <p:nvPr/>
        </p:nvSpPr>
        <p:spPr>
          <a:xfrm>
            <a:off x="4064000" y="4114800"/>
            <a:ext cx="538064" cy="53806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41" name="D977"/>
          <p:cNvSpPr txBox="1"/>
          <p:nvPr/>
        </p:nvSpPr>
        <p:spPr>
          <a:xfrm rot="20100000">
            <a:off x="1848866" y="5314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642" name="Route D977 de Mortain à St-Hilaire"/>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Route D977 de Mortain à St-Hilaire</a:t>
            </a:r>
          </a:p>
        </p:txBody>
      </p:sp>
      <p:sp>
        <p:nvSpPr>
          <p:cNvPr id="643" name="Ovale"/>
          <p:cNvSpPr/>
          <p:nvPr/>
        </p:nvSpPr>
        <p:spPr>
          <a:xfrm>
            <a:off x="4696073" y="2064543"/>
            <a:ext cx="2464321" cy="4140673"/>
          </a:xfrm>
          <a:prstGeom prst="ellipse">
            <a:avLst/>
          </a:prstGeom>
          <a:ln w="127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44" name="PN"/>
          <p:cNvSpPr txBox="1"/>
          <p:nvPr/>
        </p:nvSpPr>
        <p:spPr>
          <a:xfrm>
            <a:off x="4084492" y="3629761"/>
            <a:ext cx="497079"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PN</a:t>
            </a:r>
          </a:p>
        </p:txBody>
      </p:sp>
      <p:sp>
        <p:nvSpPr>
          <p:cNvPr id="645" name="Ovale"/>
          <p:cNvSpPr/>
          <p:nvPr/>
        </p:nvSpPr>
        <p:spPr>
          <a:xfrm>
            <a:off x="1511300" y="7340600"/>
            <a:ext cx="1165573" cy="538064"/>
          </a:xfrm>
          <a:prstGeom prst="ellipse">
            <a:avLst/>
          </a:prstGeom>
          <a:ln w="25400">
            <a:solidFill>
              <a:schemeClr val="accent6">
                <a:hueOff val="-146070"/>
                <a:satOff val="-10048"/>
                <a:lumOff val="-3062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46" name="PN"/>
          <p:cNvSpPr txBox="1"/>
          <p:nvPr/>
        </p:nvSpPr>
        <p:spPr>
          <a:xfrm>
            <a:off x="1758552" y="6849252"/>
            <a:ext cx="6710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hueOff val="-146070"/>
                    <a:satOff val="-10048"/>
                    <a:lumOff val="-30626"/>
                  </a:schemeClr>
                </a:solidFill>
              </a:defRPr>
            </a:lvl1pPr>
          </a:lstStyle>
          <a:p>
            <a:pPr/>
            <a:r>
              <a:t>PN</a:t>
            </a:r>
          </a:p>
        </p:txBody>
      </p:sp>
      <p:sp>
        <p:nvSpPr>
          <p:cNvPr id="647" name="PN = Passages à niveau"/>
          <p:cNvSpPr txBox="1"/>
          <p:nvPr/>
        </p:nvSpPr>
        <p:spPr>
          <a:xfrm>
            <a:off x="1257867" y="8690752"/>
            <a:ext cx="452780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PN = Passages à niveau</a:t>
            </a:r>
          </a:p>
        </p:txBody>
      </p:sp>
      <p:sp>
        <p:nvSpPr>
          <p:cNvPr id="648" name="Gare de Romagny"/>
          <p:cNvSpPr txBox="1"/>
          <p:nvPr/>
        </p:nvSpPr>
        <p:spPr>
          <a:xfrm>
            <a:off x="6242862" y="8690752"/>
            <a:ext cx="34114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Gare de Romagny</a:t>
            </a:r>
          </a:p>
        </p:txBody>
      </p:sp>
      <p:sp>
        <p:nvSpPr>
          <p:cNvPr id="649" name="Cercle"/>
          <p:cNvSpPr/>
          <p:nvPr/>
        </p:nvSpPr>
        <p:spPr>
          <a:xfrm>
            <a:off x="3290202" y="7123354"/>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50" name="G"/>
          <p:cNvSpPr txBox="1"/>
          <p:nvPr/>
        </p:nvSpPr>
        <p:spPr>
          <a:xfrm>
            <a:off x="3202572" y="6597208"/>
            <a:ext cx="42275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t>
            </a:r>
          </a:p>
        </p:txBody>
      </p:sp>
      <p:pic>
        <p:nvPicPr>
          <p:cNvPr id="651" name="acome.png.jpg" descr="acome.png.jpg"/>
          <p:cNvPicPr>
            <a:picLocks noChangeAspect="1"/>
          </p:cNvPicPr>
          <p:nvPr/>
        </p:nvPicPr>
        <p:blipFill>
          <a:blip r:embed="rId3">
            <a:extLst/>
          </a:blip>
          <a:stretch>
            <a:fillRect/>
          </a:stretch>
        </p:blipFill>
        <p:spPr>
          <a:xfrm>
            <a:off x="6902450" y="4149464"/>
            <a:ext cx="671069" cy="651136"/>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53" name="Capture d’écran 2026-08-20 à 18.26.32.jpg" descr="Capture d’écran 2026-08-20 à 18.26.32.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654" name="Cercle"/>
          <p:cNvSpPr/>
          <p:nvPr/>
        </p:nvSpPr>
        <p:spPr>
          <a:xfrm>
            <a:off x="4064000" y="4114800"/>
            <a:ext cx="538064" cy="53806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55" name="D977"/>
          <p:cNvSpPr txBox="1"/>
          <p:nvPr/>
        </p:nvSpPr>
        <p:spPr>
          <a:xfrm rot="20100000">
            <a:off x="1848866" y="5314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D977</a:t>
            </a:r>
          </a:p>
        </p:txBody>
      </p:sp>
      <p:sp>
        <p:nvSpPr>
          <p:cNvPr id="656" name="Entre Romagny et 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Entre Romagny et le Neufbourg</a:t>
            </a:r>
          </a:p>
        </p:txBody>
      </p:sp>
      <p:sp>
        <p:nvSpPr>
          <p:cNvPr id="657" name="Ovale"/>
          <p:cNvSpPr/>
          <p:nvPr/>
        </p:nvSpPr>
        <p:spPr>
          <a:xfrm>
            <a:off x="4696073" y="2064543"/>
            <a:ext cx="2464321" cy="4140673"/>
          </a:xfrm>
          <a:prstGeom prst="ellipse">
            <a:avLst/>
          </a:prstGeom>
          <a:ln w="127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58" name="PN"/>
          <p:cNvSpPr txBox="1"/>
          <p:nvPr/>
        </p:nvSpPr>
        <p:spPr>
          <a:xfrm>
            <a:off x="4084492" y="3629761"/>
            <a:ext cx="497079"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PN</a:t>
            </a:r>
          </a:p>
        </p:txBody>
      </p:sp>
      <p:sp>
        <p:nvSpPr>
          <p:cNvPr id="659" name="Ovale"/>
          <p:cNvSpPr/>
          <p:nvPr/>
        </p:nvSpPr>
        <p:spPr>
          <a:xfrm>
            <a:off x="1511300" y="7340600"/>
            <a:ext cx="1165573" cy="538064"/>
          </a:xfrm>
          <a:prstGeom prst="ellipse">
            <a:avLst/>
          </a:prstGeom>
          <a:ln w="25400">
            <a:solidFill>
              <a:schemeClr val="accent6">
                <a:hueOff val="-146070"/>
                <a:satOff val="-10048"/>
                <a:lumOff val="-3062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60" name="PN"/>
          <p:cNvSpPr txBox="1"/>
          <p:nvPr/>
        </p:nvSpPr>
        <p:spPr>
          <a:xfrm>
            <a:off x="1758552" y="6849252"/>
            <a:ext cx="6710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hueOff val="-146070"/>
                    <a:satOff val="-10048"/>
                    <a:lumOff val="-30626"/>
                  </a:schemeClr>
                </a:solidFill>
              </a:defRPr>
            </a:lvl1pPr>
          </a:lstStyle>
          <a:p>
            <a:pPr/>
            <a:r>
              <a:t>PN</a:t>
            </a:r>
          </a:p>
        </p:txBody>
      </p:sp>
      <p:sp>
        <p:nvSpPr>
          <p:cNvPr id="661" name="Cercle"/>
          <p:cNvSpPr/>
          <p:nvPr/>
        </p:nvSpPr>
        <p:spPr>
          <a:xfrm>
            <a:off x="3290202" y="7123354"/>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62" name="G"/>
          <p:cNvSpPr txBox="1"/>
          <p:nvPr/>
        </p:nvSpPr>
        <p:spPr>
          <a:xfrm>
            <a:off x="3202572" y="6597208"/>
            <a:ext cx="42275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t>
            </a:r>
          </a:p>
        </p:txBody>
      </p:sp>
      <p:sp>
        <p:nvSpPr>
          <p:cNvPr id="663" name="PN = Passages à niveau"/>
          <p:cNvSpPr txBox="1"/>
          <p:nvPr/>
        </p:nvSpPr>
        <p:spPr>
          <a:xfrm>
            <a:off x="1257867" y="8690752"/>
            <a:ext cx="452780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PN = Passages à niveau</a:t>
            </a:r>
          </a:p>
        </p:txBody>
      </p:sp>
      <p:sp>
        <p:nvSpPr>
          <p:cNvPr id="664" name="Gare de Romagny"/>
          <p:cNvSpPr txBox="1"/>
          <p:nvPr/>
        </p:nvSpPr>
        <p:spPr>
          <a:xfrm>
            <a:off x="6242862" y="8690752"/>
            <a:ext cx="34114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Gare de Romagny</a:t>
            </a:r>
          </a:p>
        </p:txBody>
      </p:sp>
      <p:sp>
        <p:nvSpPr>
          <p:cNvPr id="665" name="1950-1962"/>
          <p:cNvSpPr txBox="1"/>
          <p:nvPr/>
        </p:nvSpPr>
        <p:spPr>
          <a:xfrm>
            <a:off x="10586466" y="8590889"/>
            <a:ext cx="20800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1950-1962</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67" name="carrefourRomagny.jpg" descr="carrefourRomagny.jpg"/>
          <p:cNvPicPr>
            <a:picLocks noChangeAspect="1"/>
          </p:cNvPicPr>
          <p:nvPr/>
        </p:nvPicPr>
        <p:blipFill>
          <a:blip r:embed="rId2">
            <a:extLst/>
          </a:blip>
          <a:stretch>
            <a:fillRect/>
          </a:stretch>
        </p:blipFill>
        <p:spPr>
          <a:xfrm>
            <a:off x="0" y="2344323"/>
            <a:ext cx="13004800" cy="5332249"/>
          </a:xfrm>
          <a:prstGeom prst="rect">
            <a:avLst/>
          </a:prstGeom>
          <a:ln w="12700">
            <a:miter lim="400000"/>
          </a:ln>
        </p:spPr>
      </p:pic>
      <p:sp>
        <p:nvSpPr>
          <p:cNvPr id="668" name="Romagny - Les Closeaux"/>
          <p:cNvSpPr txBox="1"/>
          <p:nvPr>
            <p:ph type="ctrTitle"/>
          </p:nvPr>
        </p:nvSpPr>
        <p:spPr>
          <a:xfrm>
            <a:off x="130902" y="410368"/>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Romagny - Les Closeaux</a:t>
            </a:r>
          </a:p>
        </p:txBody>
      </p:sp>
      <p:sp>
        <p:nvSpPr>
          <p:cNvPr id="669" name="Carrefour D977 - D46 - Les Closeaux"/>
          <p:cNvSpPr txBox="1"/>
          <p:nvPr/>
        </p:nvSpPr>
        <p:spPr>
          <a:xfrm>
            <a:off x="3072942" y="8589747"/>
            <a:ext cx="685891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Carrefour D977 - D46 - Les Closeaux</a:t>
            </a:r>
          </a:p>
        </p:txBody>
      </p:sp>
      <p:sp>
        <p:nvSpPr>
          <p:cNvPr id="670" name="&lt;&lt; Vers Mortain"/>
          <p:cNvSpPr txBox="1"/>
          <p:nvPr/>
        </p:nvSpPr>
        <p:spPr>
          <a:xfrm rot="21238680">
            <a:off x="311254" y="5836168"/>
            <a:ext cx="2725548" cy="5357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900">
                <a:solidFill>
                  <a:srgbClr val="FFFFFF"/>
                </a:solidFill>
              </a:defRPr>
            </a:lvl1pPr>
          </a:lstStyle>
          <a:p>
            <a:pPr/>
            <a:r>
              <a:t>&lt;&lt; Vers Mortain</a:t>
            </a:r>
          </a:p>
        </p:txBody>
      </p:sp>
      <p:sp>
        <p:nvSpPr>
          <p:cNvPr id="671" name="Vers Romagny &gt;&gt;"/>
          <p:cNvSpPr txBox="1"/>
          <p:nvPr/>
        </p:nvSpPr>
        <p:spPr>
          <a:xfrm rot="900000">
            <a:off x="2809000" y="6933385"/>
            <a:ext cx="3046337" cy="5357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900">
                <a:solidFill>
                  <a:srgbClr val="FFFFFF"/>
                </a:solidFill>
              </a:defRPr>
            </a:lvl1pPr>
          </a:lstStyle>
          <a:p>
            <a:pPr/>
            <a:r>
              <a:t>Vers Romagny &gt;&gt;</a:t>
            </a:r>
          </a:p>
        </p:txBody>
      </p:sp>
      <p:sp>
        <p:nvSpPr>
          <p:cNvPr id="672" name="Vers St-Hilaire &gt;&gt;"/>
          <p:cNvSpPr txBox="1"/>
          <p:nvPr/>
        </p:nvSpPr>
        <p:spPr>
          <a:xfrm rot="21249097">
            <a:off x="6345426" y="5358291"/>
            <a:ext cx="2395894"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rgbClr val="FFFFFF"/>
                </a:solidFill>
              </a:defRPr>
            </a:lvl1pPr>
          </a:lstStyle>
          <a:p>
            <a:pPr/>
            <a:r>
              <a:t>Vers St-Hilaire &gt;&gt;</a:t>
            </a:r>
          </a:p>
        </p:txBody>
      </p:sp>
      <p:sp>
        <p:nvSpPr>
          <p:cNvPr id="673" name="D977"/>
          <p:cNvSpPr txBox="1"/>
          <p:nvPr/>
        </p:nvSpPr>
        <p:spPr>
          <a:xfrm rot="21170206">
            <a:off x="3963914" y="5569100"/>
            <a:ext cx="957785"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800">
                <a:solidFill>
                  <a:srgbClr val="FFFFFF"/>
                </a:solidFill>
              </a:defRPr>
            </a:lvl1pPr>
          </a:lstStyle>
          <a:p>
            <a:pPr/>
            <a:r>
              <a:t>D977</a:t>
            </a:r>
          </a:p>
        </p:txBody>
      </p:sp>
      <p:sp>
        <p:nvSpPr>
          <p:cNvPr id="674" name="Ligne"/>
          <p:cNvSpPr/>
          <p:nvPr/>
        </p:nvSpPr>
        <p:spPr>
          <a:xfrm flipV="1">
            <a:off x="5948307" y="5515652"/>
            <a:ext cx="473190" cy="58101"/>
          </a:xfrm>
          <a:prstGeom prst="line">
            <a:avLst/>
          </a:prstGeom>
          <a:ln w="38100">
            <a:solidFill>
              <a:schemeClr val="accent6">
                <a:hueOff val="-146070"/>
                <a:satOff val="-10048"/>
                <a:lumOff val="-30626"/>
              </a:schemeClr>
            </a:solidFill>
            <a:miter lim="400000"/>
          </a:ln>
        </p:spPr>
        <p:txBody>
          <a:bodyPr lIns="50800" tIns="50800" rIns="50800" bIns="50800" anchor="ctr"/>
          <a:lstStyle/>
          <a:p>
            <a:pPr/>
          </a:p>
        </p:txBody>
      </p:sp>
      <p:sp>
        <p:nvSpPr>
          <p:cNvPr id="675" name="Ligne"/>
          <p:cNvSpPr/>
          <p:nvPr/>
        </p:nvSpPr>
        <p:spPr>
          <a:xfrm flipV="1">
            <a:off x="6413499" y="5268639"/>
            <a:ext cx="461914" cy="238671"/>
          </a:xfrm>
          <a:prstGeom prst="line">
            <a:avLst/>
          </a:prstGeom>
          <a:ln w="38100">
            <a:solidFill>
              <a:schemeClr val="accent6">
                <a:hueOff val="-146070"/>
                <a:satOff val="-10048"/>
                <a:lumOff val="-30626"/>
              </a:schemeClr>
            </a:solidFill>
            <a:miter lim="400000"/>
            <a:tailEnd type="triangle"/>
          </a:ln>
        </p:spPr>
        <p:txBody>
          <a:bodyPr lIns="50800" tIns="50800" rIns="50800" bIns="50800" anchor="ctr"/>
          <a:lstStyle/>
          <a:p>
            <a:pPr/>
          </a:p>
        </p:txBody>
      </p:sp>
      <p:sp>
        <p:nvSpPr>
          <p:cNvPr id="676" name="Ligne"/>
          <p:cNvSpPr/>
          <p:nvPr/>
        </p:nvSpPr>
        <p:spPr>
          <a:xfrm flipV="1">
            <a:off x="525407" y="8258851"/>
            <a:ext cx="473190" cy="58102"/>
          </a:xfrm>
          <a:prstGeom prst="line">
            <a:avLst/>
          </a:prstGeom>
          <a:ln w="38100">
            <a:solidFill>
              <a:schemeClr val="accent6">
                <a:hueOff val="-146070"/>
                <a:satOff val="-10048"/>
                <a:lumOff val="-30626"/>
              </a:schemeClr>
            </a:solidFill>
            <a:miter lim="400000"/>
          </a:ln>
        </p:spPr>
        <p:txBody>
          <a:bodyPr lIns="50800" tIns="50800" rIns="50800" bIns="50800" anchor="ctr"/>
          <a:lstStyle/>
          <a:p>
            <a:pPr/>
          </a:p>
        </p:txBody>
      </p:sp>
      <p:sp>
        <p:nvSpPr>
          <p:cNvPr id="677" name="Ligne"/>
          <p:cNvSpPr/>
          <p:nvPr/>
        </p:nvSpPr>
        <p:spPr>
          <a:xfrm flipV="1">
            <a:off x="990599" y="8011839"/>
            <a:ext cx="461914" cy="238672"/>
          </a:xfrm>
          <a:prstGeom prst="line">
            <a:avLst/>
          </a:prstGeom>
          <a:ln w="38100">
            <a:solidFill>
              <a:schemeClr val="accent6">
                <a:hueOff val="-146070"/>
                <a:satOff val="-10048"/>
                <a:lumOff val="-30626"/>
              </a:schemeClr>
            </a:solidFill>
            <a:miter lim="400000"/>
            <a:tailEnd type="triangle"/>
          </a:ln>
        </p:spPr>
        <p:txBody>
          <a:bodyPr lIns="50800" tIns="50800" rIns="50800" bIns="50800" anchor="ctr"/>
          <a:lstStyle/>
          <a:p>
            <a:pPr/>
          </a:p>
        </p:txBody>
      </p:sp>
      <p:sp>
        <p:nvSpPr>
          <p:cNvPr id="678" name="Direction PN et gare de Romagny"/>
          <p:cNvSpPr txBox="1"/>
          <p:nvPr/>
        </p:nvSpPr>
        <p:spPr>
          <a:xfrm>
            <a:off x="1544066" y="7908953"/>
            <a:ext cx="4675937"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chemeClr val="accent6">
                    <a:hueOff val="-146070"/>
                    <a:satOff val="-10048"/>
                    <a:lumOff val="-30626"/>
                  </a:schemeClr>
                </a:solidFill>
              </a:defRPr>
            </a:lvl1pPr>
          </a:lstStyle>
          <a:p>
            <a:pPr/>
            <a:r>
              <a:t>Direction PN et gare de Romagny</a:t>
            </a:r>
          </a:p>
        </p:txBody>
      </p:sp>
      <p:sp>
        <p:nvSpPr>
          <p:cNvPr id="679" name="D46"/>
          <p:cNvSpPr txBox="1"/>
          <p:nvPr/>
        </p:nvSpPr>
        <p:spPr>
          <a:xfrm>
            <a:off x="6484366" y="4639944"/>
            <a:ext cx="690881" cy="4737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solidFill>
                  <a:srgbClr val="FFFFFF"/>
                </a:solidFill>
              </a:defRPr>
            </a:lvl1pPr>
          </a:lstStyle>
          <a:p>
            <a:pPr/>
            <a:r>
              <a:t>D46</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81" name="Capture d’écran 2026-08-20 à 17.22.57.jpg" descr="Capture d’écran 2026-08-20 à 17.22.57.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682" name="Cercle"/>
          <p:cNvSpPr/>
          <p:nvPr/>
        </p:nvSpPr>
        <p:spPr>
          <a:xfrm>
            <a:off x="4851400" y="49276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83" name="Ovale"/>
          <p:cNvSpPr/>
          <p:nvPr/>
        </p:nvSpPr>
        <p:spPr>
          <a:xfrm>
            <a:off x="2755900" y="5194300"/>
            <a:ext cx="1165573" cy="538064"/>
          </a:xfrm>
          <a:prstGeom prst="ellipse">
            <a:avLst/>
          </a:prstGeom>
          <a:ln w="25400">
            <a:solidFill>
              <a:schemeClr val="accent6">
                <a:hueOff val="-146070"/>
                <a:satOff val="-10048"/>
                <a:lumOff val="-3062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84" name="Romagny"/>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Romagny</a:t>
            </a:r>
          </a:p>
        </p:txBody>
      </p:sp>
      <p:sp>
        <p:nvSpPr>
          <p:cNvPr id="685" name="&lt;&lt; PN"/>
          <p:cNvSpPr txBox="1"/>
          <p:nvPr/>
        </p:nvSpPr>
        <p:spPr>
          <a:xfrm>
            <a:off x="6128765" y="1432661"/>
            <a:ext cx="910033"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&lt;&lt; PN</a:t>
            </a:r>
          </a:p>
        </p:txBody>
      </p:sp>
      <p:sp>
        <p:nvSpPr>
          <p:cNvPr id="686" name="Les Closeaux &gt;&gt;"/>
          <p:cNvSpPr txBox="1"/>
          <p:nvPr/>
        </p:nvSpPr>
        <p:spPr>
          <a:xfrm>
            <a:off x="2902965" y="1699361"/>
            <a:ext cx="2213992"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Les Closeaux &gt;&gt;</a:t>
            </a:r>
          </a:p>
        </p:txBody>
      </p:sp>
      <p:sp>
        <p:nvSpPr>
          <p:cNvPr id="687" name="Ligne"/>
          <p:cNvSpPr/>
          <p:nvPr/>
        </p:nvSpPr>
        <p:spPr>
          <a:xfrm flipH="1">
            <a:off x="4682471" y="2311283"/>
            <a:ext cx="378678" cy="660708"/>
          </a:xfrm>
          <a:prstGeom prst="line">
            <a:avLst/>
          </a:prstGeom>
          <a:ln w="38100">
            <a:solidFill>
              <a:schemeClr val="accent6">
                <a:hueOff val="-146070"/>
                <a:satOff val="-10048"/>
                <a:lumOff val="-30626"/>
              </a:schemeClr>
            </a:solidFill>
            <a:miter lim="400000"/>
            <a:tailEnd type="triangle"/>
          </a:ln>
        </p:spPr>
        <p:txBody>
          <a:bodyPr lIns="50800" tIns="50800" rIns="50800" bIns="50800" anchor="ctr"/>
          <a:lstStyle/>
          <a:p>
            <a:pPr/>
          </a:p>
        </p:txBody>
      </p:sp>
      <p:sp>
        <p:nvSpPr>
          <p:cNvPr id="688" name="PN"/>
          <p:cNvSpPr txBox="1"/>
          <p:nvPr/>
        </p:nvSpPr>
        <p:spPr>
          <a:xfrm>
            <a:off x="3003152" y="4702952"/>
            <a:ext cx="6710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hueOff val="-146070"/>
                    <a:satOff val="-10048"/>
                    <a:lumOff val="-30626"/>
                  </a:schemeClr>
                </a:solidFill>
              </a:defRPr>
            </a:lvl1pPr>
          </a:lstStyle>
          <a:p>
            <a:pPr/>
            <a:r>
              <a:t>PN</a:t>
            </a:r>
          </a:p>
        </p:txBody>
      </p:sp>
      <p:sp>
        <p:nvSpPr>
          <p:cNvPr id="689" name="G"/>
          <p:cNvSpPr txBox="1"/>
          <p:nvPr/>
        </p:nvSpPr>
        <p:spPr>
          <a:xfrm>
            <a:off x="4763770" y="4401453"/>
            <a:ext cx="4227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t>
            </a:r>
          </a:p>
        </p:txBody>
      </p:sp>
      <p:sp>
        <p:nvSpPr>
          <p:cNvPr id="690" name="D977"/>
          <p:cNvSpPr txBox="1"/>
          <p:nvPr/>
        </p:nvSpPr>
        <p:spPr>
          <a:xfrm rot="20100000">
            <a:off x="204714" y="3765700"/>
            <a:ext cx="957785"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800">
                <a:solidFill>
                  <a:srgbClr val="FFFFFF"/>
                </a:solidFill>
              </a:defRPr>
            </a:lvl1pPr>
          </a:lstStyle>
          <a:p>
            <a:pPr/>
            <a:r>
              <a:t>D977</a:t>
            </a:r>
          </a:p>
        </p:txBody>
      </p:sp>
      <p:sp>
        <p:nvSpPr>
          <p:cNvPr id="691" name="PN = Passages à niveau"/>
          <p:cNvSpPr txBox="1"/>
          <p:nvPr/>
        </p:nvSpPr>
        <p:spPr>
          <a:xfrm>
            <a:off x="1257867" y="8690752"/>
            <a:ext cx="452780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PN = Passages à niveau</a:t>
            </a:r>
          </a:p>
        </p:txBody>
      </p:sp>
      <p:sp>
        <p:nvSpPr>
          <p:cNvPr id="692" name="Gare de Romagny"/>
          <p:cNvSpPr txBox="1"/>
          <p:nvPr/>
        </p:nvSpPr>
        <p:spPr>
          <a:xfrm>
            <a:off x="6242862" y="8690752"/>
            <a:ext cx="34114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Gare de Romagny</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94" name="Capture d’écran 2026-08-20 à 17.23.31.jpg" descr="Capture d’écran 2026-08-20 à 17.23.31.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695" name="Cercle"/>
          <p:cNvSpPr/>
          <p:nvPr/>
        </p:nvSpPr>
        <p:spPr>
          <a:xfrm>
            <a:off x="4851400" y="49276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96" name="Ovale"/>
          <p:cNvSpPr/>
          <p:nvPr/>
        </p:nvSpPr>
        <p:spPr>
          <a:xfrm>
            <a:off x="2755900" y="5194300"/>
            <a:ext cx="1165573" cy="538064"/>
          </a:xfrm>
          <a:prstGeom prst="ellipse">
            <a:avLst/>
          </a:prstGeom>
          <a:ln w="25400">
            <a:solidFill>
              <a:schemeClr val="accent6">
                <a:hueOff val="-146070"/>
                <a:satOff val="-10048"/>
                <a:lumOff val="-3062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697" name="PN = Passages à niveau"/>
          <p:cNvSpPr txBox="1"/>
          <p:nvPr/>
        </p:nvSpPr>
        <p:spPr>
          <a:xfrm>
            <a:off x="1257867" y="8690752"/>
            <a:ext cx="452780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PN = Passages à niveau</a:t>
            </a:r>
          </a:p>
        </p:txBody>
      </p:sp>
      <p:sp>
        <p:nvSpPr>
          <p:cNvPr id="698" name="Gare de Romagny"/>
          <p:cNvSpPr txBox="1"/>
          <p:nvPr/>
        </p:nvSpPr>
        <p:spPr>
          <a:xfrm>
            <a:off x="6242862" y="8690752"/>
            <a:ext cx="34114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Gare de Romagny</a:t>
            </a:r>
          </a:p>
        </p:txBody>
      </p:sp>
      <p:sp>
        <p:nvSpPr>
          <p:cNvPr id="699" name="Romagny"/>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Romagny</a:t>
            </a:r>
          </a:p>
        </p:txBody>
      </p:sp>
      <p:sp>
        <p:nvSpPr>
          <p:cNvPr id="700" name="&lt;&lt; PN"/>
          <p:cNvSpPr txBox="1"/>
          <p:nvPr/>
        </p:nvSpPr>
        <p:spPr>
          <a:xfrm>
            <a:off x="6128765" y="1432661"/>
            <a:ext cx="910033"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&lt;&lt; PN</a:t>
            </a:r>
          </a:p>
        </p:txBody>
      </p:sp>
      <p:sp>
        <p:nvSpPr>
          <p:cNvPr id="701" name="Les Closeaux &gt;&gt;"/>
          <p:cNvSpPr txBox="1"/>
          <p:nvPr/>
        </p:nvSpPr>
        <p:spPr>
          <a:xfrm>
            <a:off x="2902965" y="1699361"/>
            <a:ext cx="2213992"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Les Closeaux &gt;&gt;</a:t>
            </a:r>
          </a:p>
        </p:txBody>
      </p:sp>
      <p:sp>
        <p:nvSpPr>
          <p:cNvPr id="702" name="PN"/>
          <p:cNvSpPr txBox="1"/>
          <p:nvPr/>
        </p:nvSpPr>
        <p:spPr>
          <a:xfrm>
            <a:off x="3003152" y="4702952"/>
            <a:ext cx="6710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hueOff val="-146070"/>
                    <a:satOff val="-10048"/>
                    <a:lumOff val="-30626"/>
                  </a:schemeClr>
                </a:solidFill>
              </a:defRPr>
            </a:lvl1pPr>
          </a:lstStyle>
          <a:p>
            <a:pPr/>
            <a:r>
              <a:t>PN</a:t>
            </a:r>
          </a:p>
        </p:txBody>
      </p:sp>
      <p:sp>
        <p:nvSpPr>
          <p:cNvPr id="703" name="G"/>
          <p:cNvSpPr txBox="1"/>
          <p:nvPr/>
        </p:nvSpPr>
        <p:spPr>
          <a:xfrm>
            <a:off x="4763770" y="4401453"/>
            <a:ext cx="4227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t>
            </a:r>
          </a:p>
        </p:txBody>
      </p:sp>
      <p:sp>
        <p:nvSpPr>
          <p:cNvPr id="704" name="D977"/>
          <p:cNvSpPr txBox="1"/>
          <p:nvPr/>
        </p:nvSpPr>
        <p:spPr>
          <a:xfrm rot="20100000">
            <a:off x="204714" y="3765700"/>
            <a:ext cx="957785"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800">
                <a:solidFill>
                  <a:srgbClr val="FFFFFF"/>
                </a:solidFill>
              </a:defRPr>
            </a:lvl1pPr>
          </a:lstStyle>
          <a:p>
            <a:pPr/>
            <a:r>
              <a:t>D977</a:t>
            </a:r>
          </a:p>
        </p:txBody>
      </p:sp>
      <p:sp>
        <p:nvSpPr>
          <p:cNvPr id="705" name="Ligne"/>
          <p:cNvSpPr/>
          <p:nvPr/>
        </p:nvSpPr>
        <p:spPr>
          <a:xfrm flipH="1">
            <a:off x="4682471" y="2311283"/>
            <a:ext cx="378678" cy="660708"/>
          </a:xfrm>
          <a:prstGeom prst="line">
            <a:avLst/>
          </a:prstGeom>
          <a:ln w="38100">
            <a:solidFill>
              <a:schemeClr val="accent6">
                <a:hueOff val="-146070"/>
                <a:satOff val="-10048"/>
                <a:lumOff val="-30626"/>
              </a:schemeClr>
            </a:solidFill>
            <a:miter lim="400000"/>
            <a:tailEnd type="triangle"/>
          </a:ln>
        </p:spPr>
        <p:txBody>
          <a:bodyPr lIns="50800" tIns="50800" rIns="50800" bIns="50800" anchor="ctr"/>
          <a:lstStyle/>
          <a:p>
            <a:pPr/>
          </a:p>
        </p:txBody>
      </p:sp>
      <p:sp>
        <p:nvSpPr>
          <p:cNvPr id="706" name="Ligne"/>
          <p:cNvSpPr/>
          <p:nvPr/>
        </p:nvSpPr>
        <p:spPr>
          <a:xfrm flipH="1">
            <a:off x="4809471" y="2438283"/>
            <a:ext cx="378678" cy="660708"/>
          </a:xfrm>
          <a:prstGeom prst="line">
            <a:avLst/>
          </a:prstGeom>
          <a:ln w="38100">
            <a:solidFill>
              <a:schemeClr val="accent6">
                <a:hueOff val="-146070"/>
                <a:satOff val="-10048"/>
                <a:lumOff val="-3062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08" name="PassageAniveau-RomagnyLesCloseaux.jpg" descr="PassageAniveau-RomagnyLesCloseaux.jpg"/>
          <p:cNvPicPr>
            <a:picLocks noChangeAspect="1"/>
          </p:cNvPicPr>
          <p:nvPr/>
        </p:nvPicPr>
        <p:blipFill>
          <a:blip r:embed="rId2">
            <a:extLst/>
          </a:blip>
          <a:stretch>
            <a:fillRect/>
          </a:stretch>
        </p:blipFill>
        <p:spPr>
          <a:xfrm>
            <a:off x="0" y="1624838"/>
            <a:ext cx="13004800" cy="8129524"/>
          </a:xfrm>
          <a:prstGeom prst="rect">
            <a:avLst/>
          </a:prstGeom>
          <a:ln w="12700">
            <a:miter lim="400000"/>
          </a:ln>
        </p:spPr>
      </p:pic>
      <p:sp>
        <p:nvSpPr>
          <p:cNvPr id="709" name="Entre Romagny et 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Entre Romagny et le Neufbourg</a:t>
            </a:r>
          </a:p>
        </p:txBody>
      </p:sp>
      <p:sp>
        <p:nvSpPr>
          <p:cNvPr id="710" name="Les…"/>
          <p:cNvSpPr txBox="1"/>
          <p:nvPr/>
        </p:nvSpPr>
        <p:spPr>
          <a:xfrm>
            <a:off x="7601965" y="4453483"/>
            <a:ext cx="749200" cy="4910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300"/>
              </a:spcBef>
              <a:defRPr sz="1200"/>
            </a:pPr>
            <a:r>
              <a:t>Les</a:t>
            </a:r>
          </a:p>
          <a:p>
            <a:pPr algn="ctr">
              <a:spcBef>
                <a:spcPts val="300"/>
              </a:spcBef>
              <a:defRPr sz="1200"/>
            </a:pPr>
            <a:r>
              <a:t>Closeaux</a:t>
            </a:r>
          </a:p>
        </p:txBody>
      </p:sp>
      <p:sp>
        <p:nvSpPr>
          <p:cNvPr id="711" name="Ligne"/>
          <p:cNvSpPr/>
          <p:nvPr/>
        </p:nvSpPr>
        <p:spPr>
          <a:xfrm>
            <a:off x="7976564" y="4950954"/>
            <a:ext cx="1" cy="353379"/>
          </a:xfrm>
          <a:prstGeom prst="line">
            <a:avLst/>
          </a:prstGeom>
          <a:ln w="25400">
            <a:solidFill>
              <a:srgbClr val="000000"/>
            </a:solidFill>
            <a:miter lim="400000"/>
            <a:tailEnd type="triangle"/>
          </a:ln>
        </p:spPr>
        <p:txBody>
          <a:bodyPr lIns="50800" tIns="50800" rIns="50800" bIns="50800" anchor="ctr"/>
          <a:lstStyle/>
          <a:p>
            <a:pPr/>
          </a:p>
        </p:txBody>
      </p:sp>
      <p:sp>
        <p:nvSpPr>
          <p:cNvPr id="712" name="PN"/>
          <p:cNvSpPr txBox="1"/>
          <p:nvPr/>
        </p:nvSpPr>
        <p:spPr>
          <a:xfrm>
            <a:off x="5188965" y="6025489"/>
            <a:ext cx="6710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PN</a:t>
            </a:r>
          </a:p>
        </p:txBody>
      </p:sp>
      <p:sp>
        <p:nvSpPr>
          <p:cNvPr id="713" name="Ligne"/>
          <p:cNvSpPr/>
          <p:nvPr/>
        </p:nvSpPr>
        <p:spPr>
          <a:xfrm>
            <a:off x="4394200" y="6540500"/>
            <a:ext cx="6955096" cy="0"/>
          </a:xfrm>
          <a:prstGeom prst="line">
            <a:avLst/>
          </a:prstGeom>
          <a:ln w="38100">
            <a:solidFill>
              <a:srgbClr val="FFFFFF"/>
            </a:solidFill>
            <a:miter lim="400000"/>
          </a:ln>
        </p:spPr>
        <p:txBody>
          <a:bodyPr lIns="50800" tIns="50800" rIns="50800" bIns="50800" anchor="ctr"/>
          <a:lstStyle/>
          <a:p>
            <a:pPr/>
          </a:p>
        </p:txBody>
      </p:sp>
      <p:sp>
        <p:nvSpPr>
          <p:cNvPr id="714" name="Passage à niveau avec D977"/>
          <p:cNvSpPr txBox="1"/>
          <p:nvPr/>
        </p:nvSpPr>
        <p:spPr>
          <a:xfrm>
            <a:off x="7233665" y="1923389"/>
            <a:ext cx="534588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hueOff val="-146070"/>
                    <a:satOff val="-10048"/>
                    <a:lumOff val="-30626"/>
                  </a:schemeClr>
                </a:solidFill>
              </a:defRPr>
            </a:lvl1pPr>
          </a:lstStyle>
          <a:p>
            <a:pPr/>
            <a:r>
              <a:t>Passage à niveau avec D977</a:t>
            </a:r>
          </a:p>
        </p:txBody>
      </p:sp>
      <p:sp>
        <p:nvSpPr>
          <p:cNvPr id="715" name="Réhabilitation"/>
          <p:cNvSpPr txBox="1"/>
          <p:nvPr/>
        </p:nvSpPr>
        <p:spPr>
          <a:xfrm>
            <a:off x="553466" y="6254089"/>
            <a:ext cx="259049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Réhabilitation</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17" name="DSC05364-PN copie.JPG" descr="DSC05364-PN copie.JPG"/>
          <p:cNvPicPr>
            <a:picLocks noChangeAspect="1"/>
          </p:cNvPicPr>
          <p:nvPr/>
        </p:nvPicPr>
        <p:blipFill>
          <a:blip r:embed="rId2">
            <a:extLst/>
          </a:blip>
          <a:stretch>
            <a:fillRect/>
          </a:stretch>
        </p:blipFill>
        <p:spPr>
          <a:xfrm>
            <a:off x="0" y="1085183"/>
            <a:ext cx="13004800" cy="8666604"/>
          </a:xfrm>
          <a:prstGeom prst="rect">
            <a:avLst/>
          </a:prstGeom>
          <a:ln w="12700">
            <a:miter lim="400000"/>
          </a:ln>
        </p:spPr>
      </p:pic>
      <p:sp>
        <p:nvSpPr>
          <p:cNvPr id="718" name="Entre Romagny et 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Entre Romagny et le Neufbourg</a:t>
            </a:r>
          </a:p>
        </p:txBody>
      </p:sp>
      <p:sp>
        <p:nvSpPr>
          <p:cNvPr id="719" name="D977"/>
          <p:cNvSpPr txBox="1"/>
          <p:nvPr/>
        </p:nvSpPr>
        <p:spPr>
          <a:xfrm rot="20445487">
            <a:off x="9570465" y="87686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D977</a:t>
            </a:r>
          </a:p>
        </p:txBody>
      </p:sp>
      <p:sp>
        <p:nvSpPr>
          <p:cNvPr id="720" name="PN"/>
          <p:cNvSpPr txBox="1"/>
          <p:nvPr/>
        </p:nvSpPr>
        <p:spPr>
          <a:xfrm rot="1503594">
            <a:off x="6395465" y="9009989"/>
            <a:ext cx="6710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PN</a:t>
            </a:r>
          </a:p>
        </p:txBody>
      </p:sp>
      <p:sp>
        <p:nvSpPr>
          <p:cNvPr id="721" name="Ligne"/>
          <p:cNvSpPr/>
          <p:nvPr/>
        </p:nvSpPr>
        <p:spPr>
          <a:xfrm>
            <a:off x="483542" y="7236122"/>
            <a:ext cx="6461732" cy="2400053"/>
          </a:xfrm>
          <a:prstGeom prst="line">
            <a:avLst/>
          </a:prstGeom>
          <a:ln w="38100">
            <a:solidFill>
              <a:srgbClr val="FFFFFF"/>
            </a:solidFill>
            <a:miter lim="400000"/>
          </a:ln>
        </p:spPr>
        <p:txBody>
          <a:bodyPr lIns="50800" tIns="50800" rIns="50800" bIns="50800" anchor="ctr"/>
          <a:lstStyle/>
          <a:p>
            <a:pPr/>
          </a:p>
        </p:txBody>
      </p:sp>
      <p:sp>
        <p:nvSpPr>
          <p:cNvPr id="722" name="Passage à niveau avec D977"/>
          <p:cNvSpPr txBox="1"/>
          <p:nvPr/>
        </p:nvSpPr>
        <p:spPr>
          <a:xfrm>
            <a:off x="7233665" y="1923389"/>
            <a:ext cx="534588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hueOff val="-146070"/>
                    <a:satOff val="-10048"/>
                    <a:lumOff val="-30626"/>
                  </a:schemeClr>
                </a:solidFill>
              </a:defRPr>
            </a:lvl1pPr>
          </a:lstStyle>
          <a:p>
            <a:pPr/>
            <a:r>
              <a:t>Passage à niveau avec D977</a:t>
            </a:r>
          </a:p>
        </p:txBody>
      </p:sp>
      <p:sp>
        <p:nvSpPr>
          <p:cNvPr id="723" name="Réhabilitation"/>
          <p:cNvSpPr txBox="1"/>
          <p:nvPr/>
        </p:nvSpPr>
        <p:spPr>
          <a:xfrm>
            <a:off x="5950966" y="7905089"/>
            <a:ext cx="259049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Réhabilitation</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25" name="DSC05369-lePuitsDuGardeBarriere copie.JPG" descr="DSC05369-lePuitsDuGardeBarriere copie.JPG"/>
          <p:cNvPicPr>
            <a:picLocks noChangeAspect="1"/>
          </p:cNvPicPr>
          <p:nvPr/>
        </p:nvPicPr>
        <p:blipFill>
          <a:blip r:embed="rId2">
            <a:extLst/>
          </a:blip>
          <a:stretch>
            <a:fillRect/>
          </a:stretch>
        </p:blipFill>
        <p:spPr>
          <a:xfrm>
            <a:off x="0" y="1101802"/>
            <a:ext cx="13004800" cy="8666604"/>
          </a:xfrm>
          <a:prstGeom prst="rect">
            <a:avLst/>
          </a:prstGeom>
          <a:ln w="12700">
            <a:miter lim="400000"/>
          </a:ln>
        </p:spPr>
      </p:pic>
      <p:sp>
        <p:nvSpPr>
          <p:cNvPr id="726" name="Entre Romagny et 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Entre Romagny et le Neufbourg</a:t>
            </a:r>
          </a:p>
        </p:txBody>
      </p:sp>
      <p:sp>
        <p:nvSpPr>
          <p:cNvPr id="727" name="La ressource en eau du garde-barrière"/>
          <p:cNvSpPr txBox="1"/>
          <p:nvPr/>
        </p:nvSpPr>
        <p:spPr>
          <a:xfrm>
            <a:off x="70865" y="9079839"/>
            <a:ext cx="7092901" cy="610922"/>
          </a:xfrm>
          <a:prstGeom prst="rect">
            <a:avLst/>
          </a:prstGeom>
          <a:solidFill>
            <a:srgbClr val="D6D5D5">
              <a:alpha val="82119"/>
            </a:srgbClr>
          </a:solidFill>
          <a:ln w="38100">
            <a:solidFill>
              <a:srgbClr val="000000">
                <a:alpha val="82119"/>
              </a:srgbClr>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La ressource en eau du garde-barrière</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29" name="DSC05368-traverseeDangereuse copie.JPG" descr="DSC05368-traverseeDangereuse copie.JPG"/>
          <p:cNvPicPr>
            <a:picLocks noChangeAspect="1"/>
          </p:cNvPicPr>
          <p:nvPr/>
        </p:nvPicPr>
        <p:blipFill>
          <a:blip r:embed="rId2">
            <a:extLst/>
          </a:blip>
          <a:stretch>
            <a:fillRect/>
          </a:stretch>
        </p:blipFill>
        <p:spPr>
          <a:xfrm>
            <a:off x="0" y="1093914"/>
            <a:ext cx="13004800" cy="8666604"/>
          </a:xfrm>
          <a:prstGeom prst="rect">
            <a:avLst/>
          </a:prstGeom>
          <a:ln w="12700">
            <a:miter lim="400000"/>
          </a:ln>
        </p:spPr>
      </p:pic>
      <p:sp>
        <p:nvSpPr>
          <p:cNvPr id="730" name="Entre Romagny et 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Entre Romagny et le Neufbourg</a:t>
            </a:r>
          </a:p>
        </p:txBody>
      </p:sp>
      <p:sp>
        <p:nvSpPr>
          <p:cNvPr id="731" name="&lt;&lt; St-Hilaire D977 Mortain &gt;&gt;"/>
          <p:cNvSpPr txBox="1"/>
          <p:nvPr/>
        </p:nvSpPr>
        <p:spPr>
          <a:xfrm rot="113676">
            <a:off x="362965" y="5064605"/>
            <a:ext cx="556859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&lt;&lt; St-Hilaire D977 Mortain &gt;&gt;</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33" name="DSC05365-traverseeDangereuse copie.JPG" descr="DSC05365-traverseeDangereuse copie.JPG"/>
          <p:cNvPicPr>
            <a:picLocks noChangeAspect="1"/>
          </p:cNvPicPr>
          <p:nvPr/>
        </p:nvPicPr>
        <p:blipFill>
          <a:blip r:embed="rId2">
            <a:extLst/>
          </a:blip>
          <a:stretch>
            <a:fillRect/>
          </a:stretch>
        </p:blipFill>
        <p:spPr>
          <a:xfrm>
            <a:off x="0" y="1098086"/>
            <a:ext cx="13004800" cy="8669868"/>
          </a:xfrm>
          <a:prstGeom prst="rect">
            <a:avLst/>
          </a:prstGeom>
          <a:ln w="12700">
            <a:miter lim="400000"/>
          </a:ln>
        </p:spPr>
      </p:pic>
      <p:sp>
        <p:nvSpPr>
          <p:cNvPr id="734" name="Passage à niveau avec D977"/>
          <p:cNvSpPr txBox="1"/>
          <p:nvPr/>
        </p:nvSpPr>
        <p:spPr>
          <a:xfrm>
            <a:off x="6001765" y="2012289"/>
            <a:ext cx="534588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Passage à niveau avec D977</a:t>
            </a:r>
          </a:p>
        </p:txBody>
      </p:sp>
      <p:sp>
        <p:nvSpPr>
          <p:cNvPr id="735" name="&lt;&lt; Traversée de la D977 dangereuse &gt;&gt;"/>
          <p:cNvSpPr txBox="1"/>
          <p:nvPr/>
        </p:nvSpPr>
        <p:spPr>
          <a:xfrm>
            <a:off x="4122165" y="6189344"/>
            <a:ext cx="5787074" cy="4737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solidFill>
                  <a:schemeClr val="accent5">
                    <a:lumOff val="-29866"/>
                  </a:schemeClr>
                </a:solidFill>
              </a:defRPr>
            </a:lvl1pPr>
          </a:lstStyle>
          <a:p>
            <a:pPr/>
            <a:r>
              <a:t>&lt;&lt; Traversée de la D977 dangereuse &gt;&gt;</a:t>
            </a:r>
          </a:p>
        </p:txBody>
      </p:sp>
      <p:sp>
        <p:nvSpPr>
          <p:cNvPr id="736" name="D977"/>
          <p:cNvSpPr txBox="1"/>
          <p:nvPr/>
        </p:nvSpPr>
        <p:spPr>
          <a:xfrm rot="18844779">
            <a:off x="2852165" y="79812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D977</a:t>
            </a:r>
          </a:p>
        </p:txBody>
      </p:sp>
      <p:sp>
        <p:nvSpPr>
          <p:cNvPr id="737" name="Entre Romagny et le Neufbourg"/>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Entre Romagny et le Neufbourg</a:t>
            </a:r>
          </a:p>
        </p:txBody>
      </p:sp>
      <p:sp>
        <p:nvSpPr>
          <p:cNvPr id="738" name="Les…"/>
          <p:cNvSpPr txBox="1"/>
          <p:nvPr/>
        </p:nvSpPr>
        <p:spPr>
          <a:xfrm>
            <a:off x="5747765" y="4859883"/>
            <a:ext cx="749200" cy="4910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300"/>
              </a:spcBef>
              <a:defRPr sz="1200"/>
            </a:pPr>
            <a:r>
              <a:t>Les</a:t>
            </a:r>
          </a:p>
          <a:p>
            <a:pPr algn="ctr">
              <a:spcBef>
                <a:spcPts val="300"/>
              </a:spcBef>
              <a:defRPr sz="1200"/>
            </a:pPr>
            <a:r>
              <a:t>Closeaux</a:t>
            </a:r>
          </a:p>
        </p:txBody>
      </p:sp>
      <p:sp>
        <p:nvSpPr>
          <p:cNvPr id="739" name="Ligne"/>
          <p:cNvSpPr/>
          <p:nvPr/>
        </p:nvSpPr>
        <p:spPr>
          <a:xfrm>
            <a:off x="6122364" y="5396031"/>
            <a:ext cx="1" cy="353379"/>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41" name="gareRomagny.jpg" descr="gareRomagny.jpg"/>
          <p:cNvPicPr>
            <a:picLocks noChangeAspect="1"/>
          </p:cNvPicPr>
          <p:nvPr/>
        </p:nvPicPr>
        <p:blipFill>
          <a:blip r:embed="rId2">
            <a:extLst/>
          </a:blip>
          <a:stretch>
            <a:fillRect/>
          </a:stretch>
        </p:blipFill>
        <p:spPr>
          <a:xfrm>
            <a:off x="0" y="5455"/>
            <a:ext cx="13004800" cy="5582944"/>
          </a:xfrm>
          <a:prstGeom prst="rect">
            <a:avLst/>
          </a:prstGeom>
          <a:ln w="12700">
            <a:miter lim="400000"/>
          </a:ln>
        </p:spPr>
      </p:pic>
      <p:pic>
        <p:nvPicPr>
          <p:cNvPr id="742" name="Capture d’écran 2026-08-20 à 18.10.34.jpg" descr="Capture d’écran 2026-08-20 à 18.10.34.jpg"/>
          <p:cNvPicPr>
            <a:picLocks noChangeAspect="1"/>
          </p:cNvPicPr>
          <p:nvPr/>
        </p:nvPicPr>
        <p:blipFill>
          <a:blip r:embed="rId3">
            <a:extLst/>
          </a:blip>
          <a:stretch>
            <a:fillRect/>
          </a:stretch>
        </p:blipFill>
        <p:spPr>
          <a:xfrm>
            <a:off x="1803400" y="5701407"/>
            <a:ext cx="9398000" cy="3924301"/>
          </a:xfrm>
          <a:prstGeom prst="rect">
            <a:avLst/>
          </a:prstGeom>
          <a:ln w="12700">
            <a:miter lim="400000"/>
          </a:ln>
        </p:spPr>
      </p:pic>
      <p:sp>
        <p:nvSpPr>
          <p:cNvPr id="743" name="D46"/>
          <p:cNvSpPr txBox="1"/>
          <p:nvPr/>
        </p:nvSpPr>
        <p:spPr>
          <a:xfrm rot="842175">
            <a:off x="9418066" y="4488789"/>
            <a:ext cx="8523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D46</a:t>
            </a:r>
          </a:p>
        </p:txBody>
      </p:sp>
      <p:sp>
        <p:nvSpPr>
          <p:cNvPr id="744" name="Ovale"/>
          <p:cNvSpPr/>
          <p:nvPr/>
        </p:nvSpPr>
        <p:spPr>
          <a:xfrm>
            <a:off x="2247900" y="7888634"/>
            <a:ext cx="1439813" cy="729110"/>
          </a:xfrm>
          <a:prstGeom prst="ellipse">
            <a:avLst/>
          </a:prstGeom>
          <a:ln w="25400">
            <a:solidFill>
              <a:schemeClr val="accent6">
                <a:hueOff val="-146070"/>
                <a:satOff val="-10048"/>
                <a:lumOff val="-3062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45" name="Cercle"/>
          <p:cNvSpPr/>
          <p:nvPr/>
        </p:nvSpPr>
        <p:spPr>
          <a:xfrm>
            <a:off x="6858000" y="7226300"/>
            <a:ext cx="538064" cy="538064"/>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46" name="Vers St-Hilaire &gt;&gt;"/>
          <p:cNvSpPr txBox="1"/>
          <p:nvPr/>
        </p:nvSpPr>
        <p:spPr>
          <a:xfrm rot="21244719">
            <a:off x="3880865" y="2264689"/>
            <a:ext cx="2395895"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rgbClr val="FFFFFF"/>
                </a:solidFill>
              </a:defRPr>
            </a:lvl1pPr>
          </a:lstStyle>
          <a:p>
            <a:pPr/>
            <a:r>
              <a:t>Vers St-Hilaire &gt;&gt;</a:t>
            </a:r>
          </a:p>
        </p:txBody>
      </p:sp>
      <p:sp>
        <p:nvSpPr>
          <p:cNvPr id="747" name="&lt;&lt; Vers St-Hilaire"/>
          <p:cNvSpPr txBox="1"/>
          <p:nvPr/>
        </p:nvSpPr>
        <p:spPr>
          <a:xfrm rot="21244719">
            <a:off x="1925065" y="8601989"/>
            <a:ext cx="2395895"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rgbClr val="FFFFFF"/>
                </a:solidFill>
              </a:defRPr>
            </a:lvl1pPr>
          </a:lstStyle>
          <a:p>
            <a:pPr/>
            <a:r>
              <a:t>&lt;&lt; Vers St-Hilaire</a:t>
            </a:r>
          </a:p>
        </p:txBody>
      </p:sp>
      <p:sp>
        <p:nvSpPr>
          <p:cNvPr id="748" name="Ligne"/>
          <p:cNvSpPr/>
          <p:nvPr/>
        </p:nvSpPr>
        <p:spPr>
          <a:xfrm flipH="1">
            <a:off x="3093102" y="2877442"/>
            <a:ext cx="3630835" cy="5268957"/>
          </a:xfrm>
          <a:prstGeom prst="line">
            <a:avLst/>
          </a:prstGeom>
          <a:ln w="38100">
            <a:solidFill>
              <a:schemeClr val="accent6">
                <a:hueOff val="-146070"/>
                <a:satOff val="-10048"/>
                <a:lumOff val="-30626"/>
              </a:schemeClr>
            </a:solidFill>
            <a:miter lim="400000"/>
            <a:tailEnd type="triangle"/>
          </a:ln>
        </p:spPr>
        <p:txBody>
          <a:bodyPr lIns="50800" tIns="50800" rIns="50800" bIns="50800" anchor="ctr"/>
          <a:lstStyle/>
          <a:p>
            <a:pPr/>
          </a:p>
        </p:txBody>
      </p:sp>
      <p:sp>
        <p:nvSpPr>
          <p:cNvPr id="749" name="Passage à niveau"/>
          <p:cNvSpPr txBox="1"/>
          <p:nvPr/>
        </p:nvSpPr>
        <p:spPr>
          <a:xfrm>
            <a:off x="1918267" y="9078635"/>
            <a:ext cx="3298039"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hueOff val="-146070"/>
                    <a:satOff val="-10048"/>
                    <a:lumOff val="-30626"/>
                  </a:schemeClr>
                </a:solidFill>
              </a:defRPr>
            </a:lvl1pPr>
          </a:lstStyle>
          <a:p>
            <a:pPr/>
            <a:r>
              <a:t>Passage à niveau</a:t>
            </a:r>
          </a:p>
        </p:txBody>
      </p:sp>
      <p:sp>
        <p:nvSpPr>
          <p:cNvPr id="750" name="Gare de Romagny"/>
          <p:cNvSpPr txBox="1"/>
          <p:nvPr/>
        </p:nvSpPr>
        <p:spPr>
          <a:xfrm>
            <a:off x="6179362" y="8176935"/>
            <a:ext cx="3411424"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Gare de Romagny</a:t>
            </a:r>
          </a:p>
        </p:txBody>
      </p:sp>
      <p:sp>
        <p:nvSpPr>
          <p:cNvPr id="751" name="PN"/>
          <p:cNvSpPr txBox="1"/>
          <p:nvPr/>
        </p:nvSpPr>
        <p:spPr>
          <a:xfrm>
            <a:off x="2632272" y="7208921"/>
            <a:ext cx="6710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hueOff val="-146070"/>
                    <a:satOff val="-10048"/>
                    <a:lumOff val="-30626"/>
                  </a:schemeClr>
                </a:solidFill>
              </a:defRPr>
            </a:lvl1pPr>
          </a:lstStyle>
          <a:p>
            <a:pPr/>
            <a:r>
              <a:t>PN</a:t>
            </a:r>
          </a:p>
        </p:txBody>
      </p:sp>
      <p:sp>
        <p:nvSpPr>
          <p:cNvPr id="752" name="Réhabilitation"/>
          <p:cNvSpPr txBox="1"/>
          <p:nvPr/>
        </p:nvSpPr>
        <p:spPr>
          <a:xfrm>
            <a:off x="10154666" y="4069689"/>
            <a:ext cx="259049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Réhabilitation</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54" name="DSC05379-gareRomagny copie.JPG" descr="DSC05379-gareRomagny copie.JPG"/>
          <p:cNvPicPr>
            <a:picLocks noChangeAspect="1"/>
          </p:cNvPicPr>
          <p:nvPr/>
        </p:nvPicPr>
        <p:blipFill>
          <a:blip r:embed="rId2">
            <a:extLst/>
          </a:blip>
          <a:stretch>
            <a:fillRect/>
          </a:stretch>
        </p:blipFill>
        <p:spPr>
          <a:xfrm>
            <a:off x="0" y="1101157"/>
            <a:ext cx="13004800" cy="8666604"/>
          </a:xfrm>
          <a:prstGeom prst="rect">
            <a:avLst/>
          </a:prstGeom>
          <a:ln w="12700">
            <a:miter lim="400000"/>
          </a:ln>
        </p:spPr>
      </p:pic>
      <p:sp>
        <p:nvSpPr>
          <p:cNvPr id="755" name="Ouverte probablement en 1889, la gare de Romagny n’accueille plus de voyageurs depuis 1939 ; c’est aujourd'hui une maison d'habitation au bord de la voie verte empruntée par la Véloscénie."/>
          <p:cNvSpPr txBox="1"/>
          <p:nvPr/>
        </p:nvSpPr>
        <p:spPr>
          <a:xfrm>
            <a:off x="316215" y="8145678"/>
            <a:ext cx="12372371" cy="13870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sz="2800">
                <a:solidFill>
                  <a:srgbClr val="FFFFFF"/>
                </a:solidFill>
              </a:defRPr>
            </a:lvl1pPr>
          </a:lstStyle>
          <a:p>
            <a:pPr/>
            <a:r>
              <a:t>Ouverte probablement en 1889, la gare de Romagny n’accueille plus de voyageurs depuis 1939 ; c’est aujourd'hui une maison d'habitation au bord de la voie verte empruntée par la Véloscénie. </a:t>
            </a:r>
          </a:p>
        </p:txBody>
      </p:sp>
      <p:sp>
        <p:nvSpPr>
          <p:cNvPr id="756" name="Gare de Romagny"/>
          <p:cNvSpPr txBox="1"/>
          <p:nvPr>
            <p:ph type="ctrTitle"/>
          </p:nvPr>
        </p:nvSpPr>
        <p:spPr>
          <a:xfrm>
            <a:off x="130902" y="-199232"/>
            <a:ext cx="12742996" cy="1262080"/>
          </a:xfrm>
          <a:prstGeom prst="rect">
            <a:avLst/>
          </a:prstGeom>
        </p:spPr>
        <p:txBody>
          <a:bodyPr/>
          <a:lstStyle>
            <a:lvl1pPr>
              <a:spcBef>
                <a:spcPts val="500"/>
              </a:spcBef>
              <a:defRPr sz="6100">
                <a:latin typeface="Helvetica Neue"/>
                <a:ea typeface="Helvetica Neue"/>
                <a:cs typeface="Helvetica Neue"/>
                <a:sym typeface="Helvetica Neue"/>
              </a:defRPr>
            </a:lvl1pPr>
          </a:lstStyle>
          <a:p>
            <a:pPr/>
            <a:r>
              <a:t>Gare de Romagny</a:t>
            </a:r>
          </a:p>
        </p:txBody>
      </p:sp>
      <p:sp>
        <p:nvSpPr>
          <p:cNvPr id="757" name="Réhabilitation"/>
          <p:cNvSpPr txBox="1"/>
          <p:nvPr/>
        </p:nvSpPr>
        <p:spPr>
          <a:xfrm>
            <a:off x="6090666" y="4590389"/>
            <a:ext cx="259049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Réhabilitation</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9" name="Entre Romagny et Fontenay"/>
          <p:cNvSpPr txBox="1"/>
          <p:nvPr>
            <p:ph type="title"/>
          </p:nvPr>
        </p:nvSpPr>
        <p:spPr>
          <a:xfrm>
            <a:off x="-8583" y="25400"/>
            <a:ext cx="13004801"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pic>
        <p:nvPicPr>
          <p:cNvPr id="760" name="aer.jpg" descr="aer.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761"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62"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63"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64"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65"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66"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67"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68" name="Cercle"/>
          <p:cNvSpPr/>
          <p:nvPr/>
        </p:nvSpPr>
        <p:spPr>
          <a:xfrm>
            <a:off x="8674100" y="403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69" name="D493"/>
          <p:cNvSpPr txBox="1"/>
          <p:nvPr/>
        </p:nvSpPr>
        <p:spPr>
          <a:xfrm>
            <a:off x="2589174" y="8590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770"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771" name="Voie ferrée"/>
          <p:cNvSpPr txBox="1"/>
          <p:nvPr/>
        </p:nvSpPr>
        <p:spPr>
          <a:xfrm>
            <a:off x="4938674" y="92004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772" name="Cercle"/>
          <p:cNvSpPr/>
          <p:nvPr/>
        </p:nvSpPr>
        <p:spPr>
          <a:xfrm>
            <a:off x="3911600" y="6299200"/>
            <a:ext cx="703288" cy="703288"/>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73" name="devenue voie verte"/>
          <p:cNvSpPr txBox="1"/>
          <p:nvPr/>
        </p:nvSpPr>
        <p:spPr>
          <a:xfrm>
            <a:off x="7082128" y="9200489"/>
            <a:ext cx="35390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devenue voie verte</a:t>
            </a:r>
          </a:p>
        </p:txBody>
      </p:sp>
      <p:sp>
        <p:nvSpPr>
          <p:cNvPr id="774"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75"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76"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77"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78"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79" name="Ovale"/>
          <p:cNvSpPr/>
          <p:nvPr/>
        </p:nvSpPr>
        <p:spPr>
          <a:xfrm>
            <a:off x="8547100" y="5192675"/>
            <a:ext cx="921817" cy="384250"/>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80" name="Ovale"/>
          <p:cNvSpPr/>
          <p:nvPr/>
        </p:nvSpPr>
        <p:spPr>
          <a:xfrm>
            <a:off x="11264900" y="39697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81" name="Romagny"/>
          <p:cNvSpPr txBox="1"/>
          <p:nvPr/>
        </p:nvSpPr>
        <p:spPr>
          <a:xfrm>
            <a:off x="7703566" y="2364181"/>
            <a:ext cx="185328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Romagny</a:t>
            </a:r>
          </a:p>
        </p:txBody>
      </p:sp>
      <p:sp>
        <p:nvSpPr>
          <p:cNvPr id="782" name="Fontenay"/>
          <p:cNvSpPr txBox="1"/>
          <p:nvPr/>
        </p:nvSpPr>
        <p:spPr>
          <a:xfrm>
            <a:off x="246481" y="4192981"/>
            <a:ext cx="180045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Fontenay</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84" name="Li.jpg" descr="Li.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785"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86"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87"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88"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89"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90"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91"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92" name="Entre Romagny et Fontenay"/>
          <p:cNvSpPr txBox="1"/>
          <p:nvPr>
            <p:ph type="title"/>
          </p:nvPr>
        </p:nvSpPr>
        <p:spPr>
          <a:xfrm>
            <a:off x="-8583" y="25400"/>
            <a:ext cx="13004801"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sp>
        <p:nvSpPr>
          <p:cNvPr id="793" name="Cercle"/>
          <p:cNvSpPr/>
          <p:nvPr/>
        </p:nvSpPr>
        <p:spPr>
          <a:xfrm>
            <a:off x="8674100" y="403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94" name="Cercle"/>
          <p:cNvSpPr/>
          <p:nvPr/>
        </p:nvSpPr>
        <p:spPr>
          <a:xfrm>
            <a:off x="3911600" y="6299200"/>
            <a:ext cx="703288" cy="703288"/>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795" name="D493"/>
          <p:cNvSpPr txBox="1"/>
          <p:nvPr/>
        </p:nvSpPr>
        <p:spPr>
          <a:xfrm>
            <a:off x="2589174" y="8590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796"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797" name="Voie ferrée"/>
          <p:cNvSpPr txBox="1"/>
          <p:nvPr/>
        </p:nvSpPr>
        <p:spPr>
          <a:xfrm>
            <a:off x="4938674" y="92004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798" name="devenue voie verte"/>
          <p:cNvSpPr txBox="1"/>
          <p:nvPr/>
        </p:nvSpPr>
        <p:spPr>
          <a:xfrm>
            <a:off x="7082128" y="9200489"/>
            <a:ext cx="35390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devenue voie verte</a:t>
            </a:r>
          </a:p>
        </p:txBody>
      </p:sp>
      <p:sp>
        <p:nvSpPr>
          <p:cNvPr id="799"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00"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01"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02"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03"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04" name="Ovale"/>
          <p:cNvSpPr/>
          <p:nvPr/>
        </p:nvSpPr>
        <p:spPr>
          <a:xfrm>
            <a:off x="8547100" y="5192675"/>
            <a:ext cx="921817" cy="384250"/>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05" name="Ovale"/>
          <p:cNvSpPr/>
          <p:nvPr/>
        </p:nvSpPr>
        <p:spPr>
          <a:xfrm>
            <a:off x="11264900" y="39697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06" name="Romagny"/>
          <p:cNvSpPr txBox="1"/>
          <p:nvPr/>
        </p:nvSpPr>
        <p:spPr>
          <a:xfrm>
            <a:off x="7703566" y="2364181"/>
            <a:ext cx="185328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Romagny</a:t>
            </a:r>
          </a:p>
        </p:txBody>
      </p:sp>
      <p:sp>
        <p:nvSpPr>
          <p:cNvPr id="807" name="Fontenay"/>
          <p:cNvSpPr txBox="1"/>
          <p:nvPr/>
        </p:nvSpPr>
        <p:spPr>
          <a:xfrm>
            <a:off x="246481" y="4192981"/>
            <a:ext cx="180045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Fontenay</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09" name="LiHydro.jpg" descr="Li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810" name="Cercle"/>
          <p:cNvSpPr/>
          <p:nvPr/>
        </p:nvSpPr>
        <p:spPr>
          <a:xfrm>
            <a:off x="1790700" y="52376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11"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12"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13"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14"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15"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16"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17"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18" name="Entre Romagny et Fontenay"/>
          <p:cNvSpPr txBox="1"/>
          <p:nvPr>
            <p:ph type="title"/>
          </p:nvPr>
        </p:nvSpPr>
        <p:spPr>
          <a:xfrm>
            <a:off x="-8583" y="25400"/>
            <a:ext cx="13004801"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sp>
        <p:nvSpPr>
          <p:cNvPr id="819" name="Cercle"/>
          <p:cNvSpPr/>
          <p:nvPr/>
        </p:nvSpPr>
        <p:spPr>
          <a:xfrm>
            <a:off x="3911600" y="6299200"/>
            <a:ext cx="703288" cy="703288"/>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20" name="D493"/>
          <p:cNvSpPr txBox="1"/>
          <p:nvPr/>
        </p:nvSpPr>
        <p:spPr>
          <a:xfrm>
            <a:off x="2589174" y="8590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821"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822" name="Voie ferrée"/>
          <p:cNvSpPr txBox="1"/>
          <p:nvPr/>
        </p:nvSpPr>
        <p:spPr>
          <a:xfrm>
            <a:off x="4938674" y="92004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823" name="devenue voie verte"/>
          <p:cNvSpPr txBox="1"/>
          <p:nvPr/>
        </p:nvSpPr>
        <p:spPr>
          <a:xfrm>
            <a:off x="7082128" y="9200489"/>
            <a:ext cx="35390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devenue voie verte</a:t>
            </a:r>
          </a:p>
        </p:txBody>
      </p:sp>
      <p:sp>
        <p:nvSpPr>
          <p:cNvPr id="824"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25"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26"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27"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28"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29" name="Ovale"/>
          <p:cNvSpPr/>
          <p:nvPr/>
        </p:nvSpPr>
        <p:spPr>
          <a:xfrm>
            <a:off x="8547100" y="5192675"/>
            <a:ext cx="921817" cy="384250"/>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30" name="Ovale"/>
          <p:cNvSpPr/>
          <p:nvPr/>
        </p:nvSpPr>
        <p:spPr>
          <a:xfrm>
            <a:off x="11264900" y="39697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31" name="Romagny"/>
          <p:cNvSpPr txBox="1"/>
          <p:nvPr/>
        </p:nvSpPr>
        <p:spPr>
          <a:xfrm>
            <a:off x="7703566" y="2364181"/>
            <a:ext cx="185328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Romagny</a:t>
            </a:r>
          </a:p>
        </p:txBody>
      </p:sp>
      <p:sp>
        <p:nvSpPr>
          <p:cNvPr id="832" name="Fontenay"/>
          <p:cNvSpPr txBox="1"/>
          <p:nvPr/>
        </p:nvSpPr>
        <p:spPr>
          <a:xfrm>
            <a:off x="246481" y="4192981"/>
            <a:ext cx="180045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Fontenay</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34" name="ign.jpg" descr="ign.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835"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36"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37"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38"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39"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40"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41"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42" name="Entre Romagny et Fontenay"/>
          <p:cNvSpPr txBox="1"/>
          <p:nvPr>
            <p:ph type="title"/>
          </p:nvPr>
        </p:nvSpPr>
        <p:spPr>
          <a:xfrm>
            <a:off x="0" y="25400"/>
            <a:ext cx="13004800"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sp>
        <p:nvSpPr>
          <p:cNvPr id="843" name="D493"/>
          <p:cNvSpPr txBox="1"/>
          <p:nvPr/>
        </p:nvSpPr>
        <p:spPr>
          <a:xfrm>
            <a:off x="2589174" y="8590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844"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845" name="Voie ferrée"/>
          <p:cNvSpPr txBox="1"/>
          <p:nvPr/>
        </p:nvSpPr>
        <p:spPr>
          <a:xfrm>
            <a:off x="4938674" y="92004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846" name="Cercle"/>
          <p:cNvSpPr/>
          <p:nvPr/>
        </p:nvSpPr>
        <p:spPr>
          <a:xfrm>
            <a:off x="8674100" y="403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47" name="Cercle"/>
          <p:cNvSpPr/>
          <p:nvPr/>
        </p:nvSpPr>
        <p:spPr>
          <a:xfrm>
            <a:off x="3911600" y="6299200"/>
            <a:ext cx="703288" cy="703288"/>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48" name="Ligne"/>
          <p:cNvSpPr/>
          <p:nvPr/>
        </p:nvSpPr>
        <p:spPr>
          <a:xfrm flipV="1">
            <a:off x="266154" y="4150469"/>
            <a:ext cx="8565010" cy="4316810"/>
          </a:xfrm>
          <a:prstGeom prst="line">
            <a:avLst/>
          </a:prstGeom>
          <a:ln w="25400">
            <a:solidFill>
              <a:srgbClr val="000000"/>
            </a:solidFill>
            <a:miter lim="400000"/>
          </a:ln>
        </p:spPr>
        <p:txBody>
          <a:bodyPr lIns="50800" tIns="50800" rIns="50800" bIns="50800" anchor="ctr"/>
          <a:lstStyle/>
          <a:p>
            <a:pPr/>
          </a:p>
        </p:txBody>
      </p:sp>
      <p:sp>
        <p:nvSpPr>
          <p:cNvPr id="849" name="devenue voie verte"/>
          <p:cNvSpPr txBox="1"/>
          <p:nvPr/>
        </p:nvSpPr>
        <p:spPr>
          <a:xfrm>
            <a:off x="7082128" y="9200489"/>
            <a:ext cx="35390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devenue voie verte</a:t>
            </a:r>
          </a:p>
        </p:txBody>
      </p:sp>
      <p:sp>
        <p:nvSpPr>
          <p:cNvPr id="850"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51"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52"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53"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54"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55" name="Ovale"/>
          <p:cNvSpPr/>
          <p:nvPr/>
        </p:nvSpPr>
        <p:spPr>
          <a:xfrm>
            <a:off x="8547100" y="5192675"/>
            <a:ext cx="921817" cy="384250"/>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56" name="Ovale"/>
          <p:cNvSpPr/>
          <p:nvPr/>
        </p:nvSpPr>
        <p:spPr>
          <a:xfrm>
            <a:off x="11264900" y="39697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58" name="carte1950.jpg" descr="carte1950.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859"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60"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61"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62"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63"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64"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65"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66" name="Entre Romagny et Fontenay"/>
          <p:cNvSpPr txBox="1"/>
          <p:nvPr>
            <p:ph type="title"/>
          </p:nvPr>
        </p:nvSpPr>
        <p:spPr>
          <a:xfrm>
            <a:off x="0" y="25400"/>
            <a:ext cx="13004800"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sp>
        <p:nvSpPr>
          <p:cNvPr id="867" name="Cercle"/>
          <p:cNvSpPr/>
          <p:nvPr/>
        </p:nvSpPr>
        <p:spPr>
          <a:xfrm>
            <a:off x="8674100" y="403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68" name="D493"/>
          <p:cNvSpPr txBox="1"/>
          <p:nvPr/>
        </p:nvSpPr>
        <p:spPr>
          <a:xfrm>
            <a:off x="2589174" y="8590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869"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870" name="Voie ferrée"/>
          <p:cNvSpPr txBox="1"/>
          <p:nvPr/>
        </p:nvSpPr>
        <p:spPr>
          <a:xfrm>
            <a:off x="4938674" y="92004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871" name="Cercle"/>
          <p:cNvSpPr/>
          <p:nvPr/>
        </p:nvSpPr>
        <p:spPr>
          <a:xfrm>
            <a:off x="3911600" y="6299200"/>
            <a:ext cx="703288" cy="703288"/>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72" name="&lt;—N177"/>
          <p:cNvSpPr txBox="1"/>
          <p:nvPr/>
        </p:nvSpPr>
        <p:spPr>
          <a:xfrm>
            <a:off x="4925974" y="8907322"/>
            <a:ext cx="1431799"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chemeClr val="accent5">
                    <a:lumOff val="-29866"/>
                  </a:schemeClr>
                </a:solidFill>
              </a:defRPr>
            </a:lvl1pPr>
          </a:lstStyle>
          <a:p>
            <a:pPr/>
            <a:r>
              <a:t>&lt;—N177</a:t>
            </a:r>
          </a:p>
        </p:txBody>
      </p:sp>
      <p:sp>
        <p:nvSpPr>
          <p:cNvPr id="873" name="future voie verte"/>
          <p:cNvSpPr txBox="1"/>
          <p:nvPr/>
        </p:nvSpPr>
        <p:spPr>
          <a:xfrm>
            <a:off x="7082128" y="9200489"/>
            <a:ext cx="303469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future voie verte</a:t>
            </a:r>
          </a:p>
        </p:txBody>
      </p:sp>
      <p:sp>
        <p:nvSpPr>
          <p:cNvPr id="874"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75"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76"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77"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78"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79" name="1950"/>
          <p:cNvSpPr txBox="1"/>
          <p:nvPr/>
        </p:nvSpPr>
        <p:spPr>
          <a:xfrm>
            <a:off x="11225733" y="8501989"/>
            <a:ext cx="10181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a:t>
            </a:r>
          </a:p>
        </p:txBody>
      </p:sp>
      <p:sp>
        <p:nvSpPr>
          <p:cNvPr id="880" name="Ovale"/>
          <p:cNvSpPr/>
          <p:nvPr/>
        </p:nvSpPr>
        <p:spPr>
          <a:xfrm>
            <a:off x="8547100" y="5192675"/>
            <a:ext cx="921817" cy="384250"/>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81" name="Ovale"/>
          <p:cNvSpPr/>
          <p:nvPr/>
        </p:nvSpPr>
        <p:spPr>
          <a:xfrm>
            <a:off x="11264900" y="39697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83" name="ae1950.jpg" descr="ae1950.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884"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85"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86"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87"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88"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89"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90"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91" name="Entre Romagny et Fontenay"/>
          <p:cNvSpPr txBox="1"/>
          <p:nvPr>
            <p:ph type="title"/>
          </p:nvPr>
        </p:nvSpPr>
        <p:spPr>
          <a:xfrm>
            <a:off x="-8583" y="25400"/>
            <a:ext cx="13004801"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sp>
        <p:nvSpPr>
          <p:cNvPr id="892" name="Cercle"/>
          <p:cNvSpPr/>
          <p:nvPr/>
        </p:nvSpPr>
        <p:spPr>
          <a:xfrm>
            <a:off x="8674100" y="403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93" name="D493"/>
          <p:cNvSpPr txBox="1"/>
          <p:nvPr/>
        </p:nvSpPr>
        <p:spPr>
          <a:xfrm>
            <a:off x="2589174" y="8590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894"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895" name="Voie ferrée"/>
          <p:cNvSpPr txBox="1"/>
          <p:nvPr/>
        </p:nvSpPr>
        <p:spPr>
          <a:xfrm>
            <a:off x="4938674" y="92004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896" name="Cercle"/>
          <p:cNvSpPr/>
          <p:nvPr/>
        </p:nvSpPr>
        <p:spPr>
          <a:xfrm>
            <a:off x="3911600" y="6299200"/>
            <a:ext cx="703288" cy="703288"/>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97" name="future voie verte"/>
          <p:cNvSpPr txBox="1"/>
          <p:nvPr/>
        </p:nvSpPr>
        <p:spPr>
          <a:xfrm>
            <a:off x="7082128" y="9200489"/>
            <a:ext cx="303469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future voie verte</a:t>
            </a:r>
          </a:p>
        </p:txBody>
      </p:sp>
      <p:sp>
        <p:nvSpPr>
          <p:cNvPr id="898"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899"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00"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01"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02"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03" name="1950-1962"/>
          <p:cNvSpPr txBox="1"/>
          <p:nvPr/>
        </p:nvSpPr>
        <p:spPr>
          <a:xfrm>
            <a:off x="10586466" y="8590889"/>
            <a:ext cx="20800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1950-1962</a:t>
            </a:r>
          </a:p>
        </p:txBody>
      </p:sp>
      <p:sp>
        <p:nvSpPr>
          <p:cNvPr id="904" name="Ovale"/>
          <p:cNvSpPr/>
          <p:nvPr/>
        </p:nvSpPr>
        <p:spPr>
          <a:xfrm>
            <a:off x="8547100" y="5192675"/>
            <a:ext cx="921817" cy="384250"/>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05" name="Ovale"/>
          <p:cNvSpPr/>
          <p:nvPr/>
        </p:nvSpPr>
        <p:spPr>
          <a:xfrm>
            <a:off x="11264900" y="39697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06" name="Romagny"/>
          <p:cNvSpPr txBox="1"/>
          <p:nvPr/>
        </p:nvSpPr>
        <p:spPr>
          <a:xfrm>
            <a:off x="7703566" y="2364181"/>
            <a:ext cx="185328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Romagny</a:t>
            </a:r>
          </a:p>
        </p:txBody>
      </p:sp>
      <p:sp>
        <p:nvSpPr>
          <p:cNvPr id="907" name="Fontenay"/>
          <p:cNvSpPr txBox="1"/>
          <p:nvPr/>
        </p:nvSpPr>
        <p:spPr>
          <a:xfrm>
            <a:off x="246481" y="4192981"/>
            <a:ext cx="180045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Fontenay</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09" name="aer1950Hydro.jpg" descr="aer1950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910"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11"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12"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13"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14"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15"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16"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17" name="Entre Romagny et Fontenay"/>
          <p:cNvSpPr txBox="1"/>
          <p:nvPr>
            <p:ph type="title"/>
          </p:nvPr>
        </p:nvSpPr>
        <p:spPr>
          <a:xfrm>
            <a:off x="-8583" y="25400"/>
            <a:ext cx="13004801"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sp>
        <p:nvSpPr>
          <p:cNvPr id="918" name="Cercle"/>
          <p:cNvSpPr/>
          <p:nvPr/>
        </p:nvSpPr>
        <p:spPr>
          <a:xfrm>
            <a:off x="8674100" y="403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19" name="D493"/>
          <p:cNvSpPr txBox="1"/>
          <p:nvPr/>
        </p:nvSpPr>
        <p:spPr>
          <a:xfrm>
            <a:off x="2589174" y="8590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920"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921" name="Voie ferrée"/>
          <p:cNvSpPr txBox="1"/>
          <p:nvPr/>
        </p:nvSpPr>
        <p:spPr>
          <a:xfrm>
            <a:off x="4938674" y="92004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922" name="future voie verte"/>
          <p:cNvSpPr txBox="1"/>
          <p:nvPr/>
        </p:nvSpPr>
        <p:spPr>
          <a:xfrm>
            <a:off x="7082128" y="9200489"/>
            <a:ext cx="303469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future voie verte</a:t>
            </a:r>
          </a:p>
        </p:txBody>
      </p:sp>
      <p:sp>
        <p:nvSpPr>
          <p:cNvPr id="923"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24"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25"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26"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27"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28" name="1950-1962"/>
          <p:cNvSpPr txBox="1"/>
          <p:nvPr/>
        </p:nvSpPr>
        <p:spPr>
          <a:xfrm>
            <a:off x="10586466" y="8590889"/>
            <a:ext cx="20800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1950-1962</a:t>
            </a:r>
          </a:p>
        </p:txBody>
      </p:sp>
      <p:sp>
        <p:nvSpPr>
          <p:cNvPr id="929" name="Ovale"/>
          <p:cNvSpPr/>
          <p:nvPr/>
        </p:nvSpPr>
        <p:spPr>
          <a:xfrm>
            <a:off x="8547100" y="5192675"/>
            <a:ext cx="921817" cy="384250"/>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30" name="Ovale"/>
          <p:cNvSpPr/>
          <p:nvPr/>
        </p:nvSpPr>
        <p:spPr>
          <a:xfrm>
            <a:off x="11264900" y="39697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31" name="Romagny"/>
          <p:cNvSpPr txBox="1"/>
          <p:nvPr/>
        </p:nvSpPr>
        <p:spPr>
          <a:xfrm>
            <a:off x="7703566" y="2364181"/>
            <a:ext cx="185328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Romagny</a:t>
            </a:r>
          </a:p>
        </p:txBody>
      </p:sp>
      <p:sp>
        <p:nvSpPr>
          <p:cNvPr id="932" name="Fontenay"/>
          <p:cNvSpPr txBox="1"/>
          <p:nvPr/>
        </p:nvSpPr>
        <p:spPr>
          <a:xfrm>
            <a:off x="246481" y="4192981"/>
            <a:ext cx="180045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Fontenay</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34" name="EtMaj.jpg" descr="EtMaj.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935"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36"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37"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38"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39"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40"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41"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42" name="Entre Romagny et Fontenay"/>
          <p:cNvSpPr txBox="1"/>
          <p:nvPr>
            <p:ph type="title"/>
          </p:nvPr>
        </p:nvSpPr>
        <p:spPr>
          <a:xfrm>
            <a:off x="-8583" y="25400"/>
            <a:ext cx="13004801"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sp>
        <p:nvSpPr>
          <p:cNvPr id="943" name="Cercle"/>
          <p:cNvSpPr/>
          <p:nvPr/>
        </p:nvSpPr>
        <p:spPr>
          <a:xfrm>
            <a:off x="8674100" y="403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44" name="D493"/>
          <p:cNvSpPr txBox="1"/>
          <p:nvPr/>
        </p:nvSpPr>
        <p:spPr>
          <a:xfrm>
            <a:off x="2601874" y="84384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945"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946" name="Voie ferrée"/>
          <p:cNvSpPr txBox="1"/>
          <p:nvPr/>
        </p:nvSpPr>
        <p:spPr>
          <a:xfrm>
            <a:off x="4925974" y="92512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947" name="&lt;— Future D977 de Mortain à St-Hilaire"/>
          <p:cNvSpPr txBox="1"/>
          <p:nvPr/>
        </p:nvSpPr>
        <p:spPr>
          <a:xfrm>
            <a:off x="4925974" y="8907322"/>
            <a:ext cx="5957850"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chemeClr val="accent5">
                    <a:lumOff val="-29866"/>
                  </a:schemeClr>
                </a:solidFill>
              </a:defRPr>
            </a:lvl1pPr>
          </a:lstStyle>
          <a:p>
            <a:pPr/>
            <a:r>
              <a:t>&lt;— Future D977 de Mortain à St-Hilaire</a:t>
            </a:r>
          </a:p>
        </p:txBody>
      </p:sp>
      <p:sp>
        <p:nvSpPr>
          <p:cNvPr id="948" name="&lt;—Future Voie verte"/>
          <p:cNvSpPr txBox="1"/>
          <p:nvPr/>
        </p:nvSpPr>
        <p:spPr>
          <a:xfrm>
            <a:off x="7307173" y="9275978"/>
            <a:ext cx="3357373"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800">
                <a:solidFill>
                  <a:schemeClr val="accent6"/>
                </a:solidFill>
              </a:defRPr>
            </a:lvl1pPr>
          </a:lstStyle>
          <a:p>
            <a:pPr/>
            <a:r>
              <a:t>&lt;—Future Voie verte</a:t>
            </a:r>
          </a:p>
        </p:txBody>
      </p:sp>
      <p:sp>
        <p:nvSpPr>
          <p:cNvPr id="949" name="Cercle"/>
          <p:cNvSpPr/>
          <p:nvPr/>
        </p:nvSpPr>
        <p:spPr>
          <a:xfrm>
            <a:off x="3911600" y="6299200"/>
            <a:ext cx="703288" cy="703288"/>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50" name="&lt;— Future D493 de Mortain à Romagny"/>
          <p:cNvSpPr txBox="1"/>
          <p:nvPr/>
        </p:nvSpPr>
        <p:spPr>
          <a:xfrm>
            <a:off x="3770274" y="8465667"/>
            <a:ext cx="6007380"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chemeClr val="accent4">
                    <a:hueOff val="-461056"/>
                    <a:satOff val="4338"/>
                    <a:lumOff val="-10225"/>
                  </a:schemeClr>
                </a:solidFill>
              </a:defRPr>
            </a:lvl1pPr>
          </a:lstStyle>
          <a:p>
            <a:pPr/>
            <a:r>
              <a:t>&lt;— Future D493 de Mortain à Romagny</a:t>
            </a:r>
          </a:p>
        </p:txBody>
      </p:sp>
      <p:sp>
        <p:nvSpPr>
          <p:cNvPr id="951"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52"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53"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54"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55"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56" name="Ovale"/>
          <p:cNvSpPr/>
          <p:nvPr/>
        </p:nvSpPr>
        <p:spPr>
          <a:xfrm>
            <a:off x="8509000" y="53286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57" name="Ovale"/>
          <p:cNvSpPr/>
          <p:nvPr/>
        </p:nvSpPr>
        <p:spPr>
          <a:xfrm>
            <a:off x="11176000" y="4287266"/>
            <a:ext cx="921817" cy="384251"/>
          </a:xfrm>
          <a:prstGeom prst="ellipse">
            <a:avLst/>
          </a:prstGeom>
          <a:ln w="25400">
            <a:solidFill>
              <a:schemeClr val="accent6"/>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59" name="cassini.jpg" descr="cassini.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960" name="Cercle"/>
          <p:cNvSpPr/>
          <p:nvPr/>
        </p:nvSpPr>
        <p:spPr>
          <a:xfrm>
            <a:off x="8839200" y="30151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61" name="Cercle"/>
          <p:cNvSpPr/>
          <p:nvPr/>
        </p:nvSpPr>
        <p:spPr>
          <a:xfrm>
            <a:off x="1016000" y="4882083"/>
            <a:ext cx="261417" cy="261417"/>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62" name="Cercle"/>
          <p:cNvSpPr/>
          <p:nvPr/>
        </p:nvSpPr>
        <p:spPr>
          <a:xfrm>
            <a:off x="1930400" y="7422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63" name="Cercle"/>
          <p:cNvSpPr/>
          <p:nvPr/>
        </p:nvSpPr>
        <p:spPr>
          <a:xfrm>
            <a:off x="10210800" y="3256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64" name="Cercle"/>
          <p:cNvSpPr/>
          <p:nvPr/>
        </p:nvSpPr>
        <p:spPr>
          <a:xfrm>
            <a:off x="2438400" y="7777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65" name="Cercle"/>
          <p:cNvSpPr/>
          <p:nvPr/>
        </p:nvSpPr>
        <p:spPr>
          <a:xfrm>
            <a:off x="8001000" y="5390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66" name="Cercle"/>
          <p:cNvSpPr/>
          <p:nvPr/>
        </p:nvSpPr>
        <p:spPr>
          <a:xfrm>
            <a:off x="12052300" y="43486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67" name="Cercle"/>
          <p:cNvSpPr/>
          <p:nvPr/>
        </p:nvSpPr>
        <p:spPr>
          <a:xfrm>
            <a:off x="8674100" y="403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68" name="Entre Romagny et Fontenay"/>
          <p:cNvSpPr txBox="1"/>
          <p:nvPr>
            <p:ph type="title"/>
          </p:nvPr>
        </p:nvSpPr>
        <p:spPr>
          <a:xfrm>
            <a:off x="0" y="25400"/>
            <a:ext cx="13004800" cy="1202234"/>
          </a:xfrm>
          <a:prstGeom prst="rect">
            <a:avLst/>
          </a:prstGeom>
        </p:spPr>
        <p:txBody>
          <a:bodyPr/>
          <a:lstStyle>
            <a:lvl1pPr defTabSz="531622">
              <a:defRPr sz="7280">
                <a:solidFill>
                  <a:schemeClr val="accent4">
                    <a:hueOff val="-461056"/>
                    <a:satOff val="4338"/>
                    <a:lumOff val="-10225"/>
                  </a:schemeClr>
                </a:solidFill>
              </a:defRPr>
            </a:lvl1pPr>
          </a:lstStyle>
          <a:p>
            <a:pPr/>
            <a:r>
              <a:t>Entre Romagny et Fontenay</a:t>
            </a:r>
          </a:p>
        </p:txBody>
      </p:sp>
      <p:sp>
        <p:nvSpPr>
          <p:cNvPr id="969" name="Ligne"/>
          <p:cNvSpPr/>
          <p:nvPr/>
        </p:nvSpPr>
        <p:spPr>
          <a:xfrm flipV="1">
            <a:off x="266154" y="4150469"/>
            <a:ext cx="8565010" cy="4316810"/>
          </a:xfrm>
          <a:prstGeom prst="line">
            <a:avLst/>
          </a:prstGeom>
          <a:ln w="50800">
            <a:solidFill>
              <a:schemeClr val="accent5">
                <a:lumOff val="-29866"/>
              </a:schemeClr>
            </a:solidFill>
            <a:miter lim="400000"/>
          </a:ln>
        </p:spPr>
        <p:txBody>
          <a:bodyPr lIns="50800" tIns="50800" rIns="50800" bIns="50800" anchor="ctr"/>
          <a:lstStyle/>
          <a:p>
            <a:pPr/>
          </a:p>
        </p:txBody>
      </p:sp>
      <p:sp>
        <p:nvSpPr>
          <p:cNvPr id="970" name="D493"/>
          <p:cNvSpPr txBox="1"/>
          <p:nvPr/>
        </p:nvSpPr>
        <p:spPr>
          <a:xfrm>
            <a:off x="2601874" y="84384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D493</a:t>
            </a:r>
          </a:p>
        </p:txBody>
      </p:sp>
      <p:sp>
        <p:nvSpPr>
          <p:cNvPr id="971" name="D977"/>
          <p:cNvSpPr txBox="1"/>
          <p:nvPr/>
        </p:nvSpPr>
        <p:spPr>
          <a:xfrm>
            <a:off x="3757574" y="8870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972" name="Voie ferrée"/>
          <p:cNvSpPr txBox="1"/>
          <p:nvPr/>
        </p:nvSpPr>
        <p:spPr>
          <a:xfrm>
            <a:off x="4925974" y="9251289"/>
            <a:ext cx="204063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6"/>
                </a:solidFill>
              </a:defRPr>
            </a:lvl1pPr>
          </a:lstStyle>
          <a:p>
            <a:pPr/>
            <a:r>
              <a:t>Voie ferrée</a:t>
            </a:r>
          </a:p>
        </p:txBody>
      </p:sp>
      <p:sp>
        <p:nvSpPr>
          <p:cNvPr id="973" name="&lt;— Future D977 de Mortain à St-Hilaire"/>
          <p:cNvSpPr txBox="1"/>
          <p:nvPr/>
        </p:nvSpPr>
        <p:spPr>
          <a:xfrm>
            <a:off x="4925974" y="8907322"/>
            <a:ext cx="5957850"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chemeClr val="accent5">
                    <a:lumOff val="-29866"/>
                  </a:schemeClr>
                </a:solidFill>
              </a:defRPr>
            </a:lvl1pPr>
          </a:lstStyle>
          <a:p>
            <a:pPr/>
            <a:r>
              <a:t>&lt;— Future D977 de Mortain à St-Hilaire</a:t>
            </a:r>
          </a:p>
        </p:txBody>
      </p:sp>
      <p:sp>
        <p:nvSpPr>
          <p:cNvPr id="974" name="&lt;—Future VF"/>
          <p:cNvSpPr txBox="1"/>
          <p:nvPr/>
        </p:nvSpPr>
        <p:spPr>
          <a:xfrm>
            <a:off x="7307173" y="9275978"/>
            <a:ext cx="2218030" cy="5234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800">
                <a:solidFill>
                  <a:schemeClr val="accent6"/>
                </a:solidFill>
              </a:defRPr>
            </a:lvl1pPr>
          </a:lstStyle>
          <a:p>
            <a:pPr/>
            <a:r>
              <a:t>&lt;—Future VF</a:t>
            </a:r>
          </a:p>
        </p:txBody>
      </p:sp>
      <p:sp>
        <p:nvSpPr>
          <p:cNvPr id="975" name="&lt;— Future D493 de Mortain à Romagny"/>
          <p:cNvSpPr txBox="1"/>
          <p:nvPr/>
        </p:nvSpPr>
        <p:spPr>
          <a:xfrm>
            <a:off x="3770274" y="8465667"/>
            <a:ext cx="6007380"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chemeClr val="accent4">
                    <a:hueOff val="-461056"/>
                    <a:satOff val="4338"/>
                    <a:lumOff val="-10225"/>
                  </a:schemeClr>
                </a:solidFill>
              </a:defRPr>
            </a:lvl1pPr>
          </a:lstStyle>
          <a:p>
            <a:pPr/>
            <a:r>
              <a:t>&lt;— Future D493 de Mortain à Romagny</a:t>
            </a:r>
          </a:p>
        </p:txBody>
      </p:sp>
      <p:sp>
        <p:nvSpPr>
          <p:cNvPr id="976" name="Cercle"/>
          <p:cNvSpPr/>
          <p:nvPr/>
        </p:nvSpPr>
        <p:spPr>
          <a:xfrm>
            <a:off x="3479800" y="50344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77" name="Cercle"/>
          <p:cNvSpPr/>
          <p:nvPr/>
        </p:nvSpPr>
        <p:spPr>
          <a:xfrm>
            <a:off x="4000500" y="4780272"/>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78" name="Cercle"/>
          <p:cNvSpPr/>
          <p:nvPr/>
        </p:nvSpPr>
        <p:spPr>
          <a:xfrm>
            <a:off x="5168900" y="4395564"/>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79" name="Cercle"/>
          <p:cNvSpPr/>
          <p:nvPr/>
        </p:nvSpPr>
        <p:spPr>
          <a:xfrm>
            <a:off x="7175500" y="37263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80" name="Cercle"/>
          <p:cNvSpPr/>
          <p:nvPr/>
        </p:nvSpPr>
        <p:spPr>
          <a:xfrm>
            <a:off x="1816100" y="5263083"/>
            <a:ext cx="167655" cy="167656"/>
          </a:xfrm>
          <a:prstGeom prst="ellipse">
            <a:avLst/>
          </a:prstGeom>
          <a:solidFill>
            <a:schemeClr val="accent4">
              <a:hueOff val="-1081314"/>
              <a:satOff val="4338"/>
              <a:lumOff val="-8931"/>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81" name="Fontenay"/>
          <p:cNvSpPr txBox="1"/>
          <p:nvPr/>
        </p:nvSpPr>
        <p:spPr>
          <a:xfrm>
            <a:off x="246481" y="4192981"/>
            <a:ext cx="180045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Fontenay</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83" name="LiHydro.jpg" descr="Li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984" name="Cercle"/>
          <p:cNvSpPr/>
          <p:nvPr/>
        </p:nvSpPr>
        <p:spPr>
          <a:xfrm>
            <a:off x="2794000" y="5676900"/>
            <a:ext cx="902420" cy="902420"/>
          </a:xfrm>
          <a:prstGeom prst="ellipse">
            <a:avLst/>
          </a:prstGeom>
          <a:ln w="127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85" name="Cercle"/>
          <p:cNvSpPr/>
          <p:nvPr/>
        </p:nvSpPr>
        <p:spPr>
          <a:xfrm>
            <a:off x="4991100" y="4470400"/>
            <a:ext cx="1114202" cy="1114202"/>
          </a:xfrm>
          <a:prstGeom prst="ellipse">
            <a:avLst/>
          </a:prstGeom>
          <a:ln w="127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86" name="Cercle"/>
          <p:cNvSpPr/>
          <p:nvPr/>
        </p:nvSpPr>
        <p:spPr>
          <a:xfrm>
            <a:off x="6629400" y="3695700"/>
            <a:ext cx="1257449" cy="1257449"/>
          </a:xfrm>
          <a:prstGeom prst="ellipse">
            <a:avLst/>
          </a:prstGeom>
          <a:ln w="127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87" name="Cercle"/>
          <p:cNvSpPr/>
          <p:nvPr/>
        </p:nvSpPr>
        <p:spPr>
          <a:xfrm>
            <a:off x="8001000" y="3124200"/>
            <a:ext cx="902420" cy="902420"/>
          </a:xfrm>
          <a:prstGeom prst="ellipse">
            <a:avLst/>
          </a:prstGeom>
          <a:ln w="127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88" name="D977"/>
          <p:cNvSpPr txBox="1"/>
          <p:nvPr/>
        </p:nvSpPr>
        <p:spPr>
          <a:xfrm rot="20100000">
            <a:off x="1556765" y="5955999"/>
            <a:ext cx="1078282"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989" name="D977"/>
          <p:cNvSpPr txBox="1"/>
          <p:nvPr/>
        </p:nvSpPr>
        <p:spPr>
          <a:xfrm rot="20100000">
            <a:off x="10611866" y="1371299"/>
            <a:ext cx="1078281"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
        <p:nvSpPr>
          <p:cNvPr id="990" name="Les ponts de Milly"/>
          <p:cNvSpPr txBox="1"/>
          <p:nvPr>
            <p:ph type="title"/>
          </p:nvPr>
        </p:nvSpPr>
        <p:spPr>
          <a:xfrm>
            <a:off x="25648" y="17412"/>
            <a:ext cx="12953504" cy="1179315"/>
          </a:xfrm>
          <a:prstGeom prst="rect">
            <a:avLst/>
          </a:prstGeom>
        </p:spPr>
        <p:txBody>
          <a:bodyPr/>
          <a:lstStyle>
            <a:lvl1pPr defTabSz="519937">
              <a:defRPr sz="7119"/>
            </a:lvl1pPr>
          </a:lstStyle>
          <a:p>
            <a:pPr/>
            <a:r>
              <a:t>Les ponts de Milly</a:t>
            </a:r>
          </a:p>
        </p:txBody>
      </p:sp>
      <p:sp>
        <p:nvSpPr>
          <p:cNvPr id="991" name="Cercle"/>
          <p:cNvSpPr/>
          <p:nvPr/>
        </p:nvSpPr>
        <p:spPr>
          <a:xfrm>
            <a:off x="12534900" y="21261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92" name="Cercle"/>
          <p:cNvSpPr/>
          <p:nvPr/>
        </p:nvSpPr>
        <p:spPr>
          <a:xfrm>
            <a:off x="1600200" y="7295083"/>
            <a:ext cx="261417" cy="261417"/>
          </a:xfrm>
          <a:prstGeom prst="ellipse">
            <a:avLst/>
          </a:prstGeom>
          <a:solidFill>
            <a:schemeClr val="accent6">
              <a:satOff val="-15808"/>
              <a:lumOff val="-17557"/>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93" name="D977 et voie ferrée"/>
          <p:cNvSpPr txBox="1"/>
          <p:nvPr/>
        </p:nvSpPr>
        <p:spPr>
          <a:xfrm>
            <a:off x="4725365" y="8858274"/>
            <a:ext cx="355407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D977 et voie ferrée</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5" name="Les ponts de Milly"/>
          <p:cNvSpPr txBox="1"/>
          <p:nvPr>
            <p:ph type="title"/>
          </p:nvPr>
        </p:nvSpPr>
        <p:spPr>
          <a:xfrm>
            <a:off x="25648" y="17412"/>
            <a:ext cx="12953504" cy="1179315"/>
          </a:xfrm>
          <a:prstGeom prst="rect">
            <a:avLst/>
          </a:prstGeom>
        </p:spPr>
        <p:txBody>
          <a:bodyPr/>
          <a:lstStyle>
            <a:lvl1pPr defTabSz="519937">
              <a:defRPr sz="7119"/>
            </a:lvl1pPr>
          </a:lstStyle>
          <a:p>
            <a:pPr/>
            <a:r>
              <a:t>Les ponts de Milly</a:t>
            </a:r>
          </a:p>
        </p:txBody>
      </p:sp>
      <p:pic>
        <p:nvPicPr>
          <p:cNvPr id="996" name="aerHydro.jpg" descr="aer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997" name="Cercle"/>
          <p:cNvSpPr/>
          <p:nvPr/>
        </p:nvSpPr>
        <p:spPr>
          <a:xfrm>
            <a:off x="2794000" y="5676900"/>
            <a:ext cx="902420" cy="902420"/>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98" name="Cercle"/>
          <p:cNvSpPr/>
          <p:nvPr/>
        </p:nvSpPr>
        <p:spPr>
          <a:xfrm>
            <a:off x="4991100" y="4470400"/>
            <a:ext cx="1114202" cy="1114202"/>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999" name="Cercle"/>
          <p:cNvSpPr/>
          <p:nvPr/>
        </p:nvSpPr>
        <p:spPr>
          <a:xfrm>
            <a:off x="6629400" y="3695700"/>
            <a:ext cx="1257449" cy="1257449"/>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00" name="Cercle"/>
          <p:cNvSpPr/>
          <p:nvPr/>
        </p:nvSpPr>
        <p:spPr>
          <a:xfrm>
            <a:off x="8001000" y="3124200"/>
            <a:ext cx="902420" cy="902420"/>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01" name="D977"/>
          <p:cNvSpPr txBox="1"/>
          <p:nvPr/>
        </p:nvSpPr>
        <p:spPr>
          <a:xfrm rot="20100000">
            <a:off x="1556765" y="5955999"/>
            <a:ext cx="1078282"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D977</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3" name="Chaussée de Brunehaut…"/>
          <p:cNvSpPr txBox="1"/>
          <p:nvPr>
            <p:ph type="title"/>
          </p:nvPr>
        </p:nvSpPr>
        <p:spPr>
          <a:xfrm>
            <a:off x="952500" y="-88900"/>
            <a:ext cx="11099800" cy="2159000"/>
          </a:xfrm>
          <a:prstGeom prst="rect">
            <a:avLst/>
          </a:prstGeom>
        </p:spPr>
        <p:txBody>
          <a:bodyPr/>
          <a:lstStyle/>
          <a:p>
            <a:pPr defTabSz="484886">
              <a:defRPr sz="6640"/>
            </a:pPr>
            <a:r>
              <a:t>Chaussée de Brunehaut</a:t>
            </a:r>
          </a:p>
          <a:p>
            <a:pPr defTabSz="484886">
              <a:defRPr sz="6640"/>
            </a:pPr>
            <a:r>
              <a:t>ou future D47</a:t>
            </a:r>
          </a:p>
        </p:txBody>
      </p:sp>
      <p:pic>
        <p:nvPicPr>
          <p:cNvPr id="1004" name="etMaj.jpg" descr="etMaj.jpg"/>
          <p:cNvPicPr>
            <a:picLocks noChangeAspect="1"/>
          </p:cNvPicPr>
          <p:nvPr/>
        </p:nvPicPr>
        <p:blipFill>
          <a:blip r:embed="rId2">
            <a:extLst/>
          </a:blip>
          <a:stretch>
            <a:fillRect/>
          </a:stretch>
        </p:blipFill>
        <p:spPr>
          <a:xfrm>
            <a:off x="0" y="2438400"/>
            <a:ext cx="13004800" cy="7315200"/>
          </a:xfrm>
          <a:prstGeom prst="rect">
            <a:avLst/>
          </a:prstGeom>
          <a:ln w="12700">
            <a:miter lim="400000"/>
          </a:ln>
        </p:spPr>
      </p:pic>
      <p:sp>
        <p:nvSpPr>
          <p:cNvPr id="1005" name="Cercle"/>
          <p:cNvSpPr/>
          <p:nvPr/>
        </p:nvSpPr>
        <p:spPr>
          <a:xfrm>
            <a:off x="0" y="5364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06" name="Cercle"/>
          <p:cNvSpPr/>
          <p:nvPr/>
        </p:nvSpPr>
        <p:spPr>
          <a:xfrm>
            <a:off x="6743700" y="6939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07" name="Cercle"/>
          <p:cNvSpPr/>
          <p:nvPr/>
        </p:nvSpPr>
        <p:spPr>
          <a:xfrm>
            <a:off x="12738100" y="7358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08" name="Cercle"/>
          <p:cNvSpPr/>
          <p:nvPr/>
        </p:nvSpPr>
        <p:spPr>
          <a:xfrm>
            <a:off x="1358900" y="729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09" name="&lt;&lt; Avranches - Pont-d’Oir - Paindavaine - Pied-d’Argent - Le Pointon - Milly - Barenton &gt;&gt;"/>
          <p:cNvSpPr txBox="1"/>
          <p:nvPr/>
        </p:nvSpPr>
        <p:spPr>
          <a:xfrm>
            <a:off x="30417" y="1966417"/>
            <a:ext cx="12943966" cy="4613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2400"/>
            </a:pPr>
            <a:r>
              <a:t>&lt;&lt; Avranches - Pont-d’Oir - Paindavaine - </a:t>
            </a:r>
            <a:r>
              <a:rPr>
                <a:solidFill>
                  <a:schemeClr val="accent5">
                    <a:lumOff val="-29866"/>
                  </a:schemeClr>
                </a:solidFill>
              </a:rPr>
              <a:t>Pied-d’Argent</a:t>
            </a:r>
            <a:r>
              <a:t> - </a:t>
            </a:r>
            <a:r>
              <a:rPr>
                <a:solidFill>
                  <a:schemeClr val="accent5">
                    <a:lumOff val="-29866"/>
                  </a:schemeClr>
                </a:solidFill>
              </a:rPr>
              <a:t>Le Pointon</a:t>
            </a:r>
            <a:r>
              <a:t> - </a:t>
            </a:r>
            <a:r>
              <a:rPr>
                <a:solidFill>
                  <a:schemeClr val="accent5">
                    <a:lumOff val="-29866"/>
                  </a:schemeClr>
                </a:solidFill>
              </a:rPr>
              <a:t>Milly</a:t>
            </a:r>
            <a:r>
              <a:t> - Barenton &gt;&gt;</a:t>
            </a:r>
          </a:p>
        </p:txBody>
      </p:sp>
      <p:sp>
        <p:nvSpPr>
          <p:cNvPr id="1010" name="Cercle"/>
          <p:cNvSpPr/>
          <p:nvPr/>
        </p:nvSpPr>
        <p:spPr>
          <a:xfrm>
            <a:off x="3403600" y="7041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2" name="Reine Brunehaut (548 - 613)"/>
          <p:cNvSpPr txBox="1"/>
          <p:nvPr>
            <p:ph type="title"/>
          </p:nvPr>
        </p:nvSpPr>
        <p:spPr>
          <a:xfrm>
            <a:off x="1341487" y="-63500"/>
            <a:ext cx="10321826" cy="1059607"/>
          </a:xfrm>
          <a:prstGeom prst="rect">
            <a:avLst/>
          </a:prstGeom>
        </p:spPr>
        <p:txBody>
          <a:bodyPr/>
          <a:lstStyle>
            <a:lvl1pPr defTabSz="449833">
              <a:defRPr sz="6160"/>
            </a:lvl1pPr>
          </a:lstStyle>
          <a:p>
            <a:pPr/>
            <a:r>
              <a:t>Reine Brunehaut (548 - 613)</a:t>
            </a:r>
          </a:p>
        </p:txBody>
      </p:sp>
      <p:pic>
        <p:nvPicPr>
          <p:cNvPr id="1013" name="brunehaut.png" descr="brunehaut.png"/>
          <p:cNvPicPr>
            <a:picLocks noChangeAspect="1"/>
          </p:cNvPicPr>
          <p:nvPr/>
        </p:nvPicPr>
        <p:blipFill>
          <a:blip r:embed="rId2">
            <a:extLst/>
          </a:blip>
          <a:stretch>
            <a:fillRect/>
          </a:stretch>
        </p:blipFill>
        <p:spPr>
          <a:xfrm>
            <a:off x="7246342" y="1074737"/>
            <a:ext cx="5753101" cy="8661401"/>
          </a:xfrm>
          <a:prstGeom prst="rect">
            <a:avLst/>
          </a:prstGeom>
          <a:ln w="12700">
            <a:miter lim="400000"/>
          </a:ln>
        </p:spPr>
      </p:pic>
      <p:sp>
        <p:nvSpPr>
          <p:cNvPr id="1014" name="https://fr.wikipedia.org/wiki/Chaussée_Brunehaut">
            <a:hlinkClick r:id="rId3" invalidUrl="" action="" tgtFrame="" tooltip="" history="1" highlightClick="0" endSnd="0"/>
          </p:cNvPr>
          <p:cNvSpPr txBox="1"/>
          <p:nvPr/>
        </p:nvSpPr>
        <p:spPr>
          <a:xfrm>
            <a:off x="210565" y="9192717"/>
            <a:ext cx="6800089"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https://fr.wikipedia.org/wiki/Chaussée_Brunehaut</a:t>
            </a:r>
          </a:p>
        </p:txBody>
      </p:sp>
      <p:sp>
        <p:nvSpPr>
          <p:cNvPr id="1015" name="Les historiens du XIXe siècle ont assez généralement reconnu les chaussées Brunehaut comme romaines… Un érudit belge, Jules Vannérus (1874-1970), a établi que toutes les routes qui portent depuis le Moyen Âge le nom de Brunehaut sont situées... en Artois"/>
          <p:cNvSpPr txBox="1"/>
          <p:nvPr/>
        </p:nvSpPr>
        <p:spPr>
          <a:xfrm>
            <a:off x="404919" y="1567789"/>
            <a:ext cx="6411382" cy="68466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r>
              <a:t>Les historiens du XIX</a:t>
            </a:r>
            <a:r>
              <a:rPr baseline="31999" sz="900"/>
              <a:t>e</a:t>
            </a:r>
            <a:r>
              <a:t> siècle ont assez généralement reconnu les chaussées Brunehaut comme romaines… Un érudit belge, Jules Vannérus (1874-1970), a établi que toutes les routes qui portent depuis le Moyen Âge le nom de Brunehaut sont situées... en Artois et en Picardie </a:t>
            </a:r>
            <a:r>
              <a:rPr sz="2600"/>
              <a:t>[et en Normandie]</a:t>
            </a:r>
            <a:r>
              <a:t>. Il y a là quelque chose de singulier, la reine Brunehaut n'a jamais régné sur ces provinces et c'est pourtant là que sa popularité semble la mieux établie.</a:t>
            </a:r>
          </a:p>
        </p:txBody>
      </p:sp>
      <p:sp>
        <p:nvSpPr>
          <p:cNvPr id="1016" name="Capitale Metz"/>
          <p:cNvSpPr txBox="1"/>
          <p:nvPr/>
        </p:nvSpPr>
        <p:spPr>
          <a:xfrm>
            <a:off x="11094466" y="6804761"/>
            <a:ext cx="1837081"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lvl1pPr>
          </a:lstStyle>
          <a:p>
            <a:pPr/>
            <a:r>
              <a:t>Capitale Metz</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18" name="Brunichilde_Death.jpg" descr="Brunichilde_Death.jpg"/>
          <p:cNvPicPr>
            <a:picLocks noChangeAspect="1"/>
          </p:cNvPicPr>
          <p:nvPr/>
        </p:nvPicPr>
        <p:blipFill>
          <a:blip r:embed="rId2">
            <a:extLst/>
          </a:blip>
          <a:stretch>
            <a:fillRect/>
          </a:stretch>
        </p:blipFill>
        <p:spPr>
          <a:xfrm>
            <a:off x="0" y="1234439"/>
            <a:ext cx="13004800" cy="8554721"/>
          </a:xfrm>
          <a:prstGeom prst="rect">
            <a:avLst/>
          </a:prstGeom>
          <a:ln w="12700">
            <a:miter lim="400000"/>
          </a:ln>
        </p:spPr>
      </p:pic>
      <p:sp>
        <p:nvSpPr>
          <p:cNvPr id="1019" name="Mort de Brunehaut en 613"/>
          <p:cNvSpPr txBox="1"/>
          <p:nvPr>
            <p:ph type="title"/>
          </p:nvPr>
        </p:nvSpPr>
        <p:spPr>
          <a:xfrm>
            <a:off x="1341487" y="-63500"/>
            <a:ext cx="10321826" cy="1059607"/>
          </a:xfrm>
          <a:prstGeom prst="rect">
            <a:avLst/>
          </a:prstGeom>
        </p:spPr>
        <p:txBody>
          <a:bodyPr/>
          <a:lstStyle>
            <a:lvl1pPr defTabSz="449833">
              <a:defRPr sz="6160"/>
            </a:lvl1pPr>
          </a:lstStyle>
          <a:p>
            <a:pPr/>
            <a:r>
              <a:t>Mort de Brunehaut en 613</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21" name="supplice-brunehaut-condc3a9.jpg" descr="supplice-brunehaut-condc3a9.jpg"/>
          <p:cNvPicPr>
            <a:picLocks noChangeAspect="1"/>
          </p:cNvPicPr>
          <p:nvPr/>
        </p:nvPicPr>
        <p:blipFill>
          <a:blip r:embed="rId2">
            <a:extLst/>
          </a:blip>
          <a:stretch>
            <a:fillRect/>
          </a:stretch>
        </p:blipFill>
        <p:spPr>
          <a:xfrm>
            <a:off x="6091701" y="-25400"/>
            <a:ext cx="6938499" cy="9804400"/>
          </a:xfrm>
          <a:prstGeom prst="rect">
            <a:avLst/>
          </a:prstGeom>
          <a:ln w="12700">
            <a:miter lim="400000"/>
          </a:ln>
        </p:spPr>
      </p:pic>
      <p:sp>
        <p:nvSpPr>
          <p:cNvPr id="1022" name="Mort de Brunehaut en 613"/>
          <p:cNvSpPr txBox="1"/>
          <p:nvPr>
            <p:ph type="title"/>
          </p:nvPr>
        </p:nvSpPr>
        <p:spPr>
          <a:xfrm>
            <a:off x="185787" y="406400"/>
            <a:ext cx="5631359" cy="5380733"/>
          </a:xfrm>
          <a:prstGeom prst="rect">
            <a:avLst/>
          </a:prstGeom>
        </p:spPr>
        <p:txBody>
          <a:bodyPr/>
          <a:lstStyle/>
          <a:p>
            <a:pPr/>
            <a:r>
              <a:t>Mort de Brunehaut en 613</a:t>
            </a: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24" name="Capture d’écran 2026-08-15 à 18.08.13.jpg" descr="Capture d’écran 2026-08-15 à 18.08.13.jpg"/>
          <p:cNvPicPr>
            <a:picLocks noChangeAspect="1"/>
          </p:cNvPicPr>
          <p:nvPr/>
        </p:nvPicPr>
        <p:blipFill>
          <a:blip r:embed="rId2">
            <a:extLst/>
          </a:blip>
          <a:stretch>
            <a:fillRect/>
          </a:stretch>
        </p:blipFill>
        <p:spPr>
          <a:xfrm>
            <a:off x="-439773" y="-2440099"/>
            <a:ext cx="15947977" cy="12543581"/>
          </a:xfrm>
          <a:prstGeom prst="rect">
            <a:avLst/>
          </a:prstGeom>
          <a:ln w="12700">
            <a:miter lim="400000"/>
          </a:ln>
        </p:spPr>
      </p:pic>
      <p:sp>
        <p:nvSpPr>
          <p:cNvPr id="1025" name="Cercle"/>
          <p:cNvSpPr/>
          <p:nvPr/>
        </p:nvSpPr>
        <p:spPr>
          <a:xfrm>
            <a:off x="3949700" y="370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26" name="Cercle"/>
          <p:cNvSpPr/>
          <p:nvPr/>
        </p:nvSpPr>
        <p:spPr>
          <a:xfrm>
            <a:off x="8115300" y="5707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27" name="Cercle"/>
          <p:cNvSpPr/>
          <p:nvPr/>
        </p:nvSpPr>
        <p:spPr>
          <a:xfrm>
            <a:off x="4800600" y="3967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28" name="Cercle"/>
          <p:cNvSpPr/>
          <p:nvPr/>
        </p:nvSpPr>
        <p:spPr>
          <a:xfrm>
            <a:off x="5918200" y="4501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29" name="St-Hilaire"/>
          <p:cNvSpPr txBox="1"/>
          <p:nvPr/>
        </p:nvSpPr>
        <p:spPr>
          <a:xfrm>
            <a:off x="5735066" y="5720689"/>
            <a:ext cx="179232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St-Hilaire</a:t>
            </a:r>
          </a:p>
        </p:txBody>
      </p:sp>
      <p:sp>
        <p:nvSpPr>
          <p:cNvPr id="1030" name="Ducey"/>
          <p:cNvSpPr txBox="1"/>
          <p:nvPr/>
        </p:nvSpPr>
        <p:spPr>
          <a:xfrm>
            <a:off x="4553965" y="5199989"/>
            <a:ext cx="126603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Ducey</a:t>
            </a:r>
          </a:p>
        </p:txBody>
      </p:sp>
      <p:sp>
        <p:nvSpPr>
          <p:cNvPr id="1031" name="Brécey"/>
          <p:cNvSpPr txBox="1"/>
          <p:nvPr/>
        </p:nvSpPr>
        <p:spPr>
          <a:xfrm>
            <a:off x="6293865" y="3091789"/>
            <a:ext cx="138592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Brécey</a:t>
            </a:r>
          </a:p>
        </p:txBody>
      </p:sp>
      <p:sp>
        <p:nvSpPr>
          <p:cNvPr id="1032" name="Réfuveille"/>
          <p:cNvSpPr txBox="1"/>
          <p:nvPr/>
        </p:nvSpPr>
        <p:spPr>
          <a:xfrm>
            <a:off x="6509766" y="4183989"/>
            <a:ext cx="186751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Réfuveille</a:t>
            </a:r>
          </a:p>
        </p:txBody>
      </p:sp>
      <p:sp>
        <p:nvSpPr>
          <p:cNvPr id="1033" name="St-James"/>
          <p:cNvSpPr txBox="1"/>
          <p:nvPr/>
        </p:nvSpPr>
        <p:spPr>
          <a:xfrm>
            <a:off x="3804665" y="6558889"/>
            <a:ext cx="186100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St-James</a:t>
            </a:r>
          </a:p>
        </p:txBody>
      </p:sp>
      <p:sp>
        <p:nvSpPr>
          <p:cNvPr id="1034" name="Mortain"/>
          <p:cNvSpPr txBox="1"/>
          <p:nvPr/>
        </p:nvSpPr>
        <p:spPr>
          <a:xfrm>
            <a:off x="9481566" y="5018481"/>
            <a:ext cx="149931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Mortain</a:t>
            </a:r>
          </a:p>
        </p:txBody>
      </p:sp>
      <p:sp>
        <p:nvSpPr>
          <p:cNvPr id="1035" name="Vire"/>
          <p:cNvSpPr txBox="1"/>
          <p:nvPr/>
        </p:nvSpPr>
        <p:spPr>
          <a:xfrm>
            <a:off x="10225023" y="564489"/>
            <a:ext cx="79177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Vire</a:t>
            </a:r>
          </a:p>
        </p:txBody>
      </p:sp>
      <p:sp>
        <p:nvSpPr>
          <p:cNvPr id="1036" name="Villedieu"/>
          <p:cNvSpPr txBox="1"/>
          <p:nvPr/>
        </p:nvSpPr>
        <p:spPr>
          <a:xfrm>
            <a:off x="5239105" y="691489"/>
            <a:ext cx="161960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Villedieu</a:t>
            </a:r>
          </a:p>
        </p:txBody>
      </p:sp>
      <p:sp>
        <p:nvSpPr>
          <p:cNvPr id="1037" name="Cercle"/>
          <p:cNvSpPr/>
          <p:nvPr/>
        </p:nvSpPr>
        <p:spPr>
          <a:xfrm>
            <a:off x="8712200" y="5707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38" name="Extrait des Annales de Normandie 1979 : « De la cité des Abrincates au diocèse d’Avranches »"/>
          <p:cNvSpPr txBox="1"/>
          <p:nvPr/>
        </p:nvSpPr>
        <p:spPr>
          <a:xfrm>
            <a:off x="519595" y="9052661"/>
            <a:ext cx="11965611"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lvl1pPr>
          </a:lstStyle>
          <a:p>
            <a:pPr/>
            <a:r>
              <a:t>Extrait des Annales de Normandie 1979 : « De la cité des Abrincates au diocèse d’Avranches » </a:t>
            </a:r>
          </a:p>
        </p:txBody>
      </p:sp>
      <p:sp>
        <p:nvSpPr>
          <p:cNvPr id="1039" name="Cercle"/>
          <p:cNvSpPr/>
          <p:nvPr/>
        </p:nvSpPr>
        <p:spPr>
          <a:xfrm>
            <a:off x="6959600" y="86158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40" name="La chaussée de Brunehaut"/>
          <p:cNvSpPr txBox="1"/>
          <p:nvPr/>
        </p:nvSpPr>
        <p:spPr>
          <a:xfrm>
            <a:off x="7373366" y="8460181"/>
            <a:ext cx="496996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solidFill>
              </a:defRPr>
            </a:lvl1pPr>
          </a:lstStyle>
          <a:p>
            <a:pPr/>
            <a:r>
              <a:t>La chaussée de Brunehaut</a:t>
            </a:r>
          </a:p>
        </p:txBody>
      </p:sp>
      <p:sp>
        <p:nvSpPr>
          <p:cNvPr id="1041" name="Ligne"/>
          <p:cNvSpPr/>
          <p:nvPr/>
        </p:nvSpPr>
        <p:spPr>
          <a:xfrm flipV="1">
            <a:off x="8851899" y="6048439"/>
            <a:ext cx="1" cy="2433903"/>
          </a:xfrm>
          <a:prstGeom prst="line">
            <a:avLst/>
          </a:prstGeom>
          <a:ln w="25400">
            <a:solidFill>
              <a:schemeClr val="accent5"/>
            </a:solidFill>
            <a:miter lim="400000"/>
            <a:tailEnd type="triangle"/>
          </a:ln>
        </p:spPr>
        <p:txBody>
          <a:bodyPr lIns="50800" tIns="50800" rIns="50800" bIns="50800" anchor="ctr"/>
          <a:lstStyle/>
          <a:p>
            <a:pPr/>
          </a:p>
        </p:txBody>
      </p:sp>
      <p:sp>
        <p:nvSpPr>
          <p:cNvPr id="1042" name="Le Pointon"/>
          <p:cNvSpPr txBox="1"/>
          <p:nvPr/>
        </p:nvSpPr>
        <p:spPr>
          <a:xfrm>
            <a:off x="7363155" y="5117044"/>
            <a:ext cx="1765707"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chemeClr val="accent5">
                    <a:lumOff val="-29866"/>
                  </a:schemeClr>
                </a:solidFill>
              </a:defRPr>
            </a:lvl1pPr>
          </a:lstStyle>
          <a:p>
            <a:pPr/>
            <a:r>
              <a:t>Le Pointon</a:t>
            </a: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44" name="Capture d’écran 2026-08-18 à 23.22.46.jpg" descr="Capture d’écran 2026-08-18 à 23.22.46.jpg"/>
          <p:cNvPicPr>
            <a:picLocks noChangeAspect="1"/>
          </p:cNvPicPr>
          <p:nvPr/>
        </p:nvPicPr>
        <p:blipFill>
          <a:blip r:embed="rId2">
            <a:extLst/>
          </a:blip>
          <a:stretch>
            <a:fillRect/>
          </a:stretch>
        </p:blipFill>
        <p:spPr>
          <a:xfrm>
            <a:off x="-12700" y="4339"/>
            <a:ext cx="15795774" cy="9744922"/>
          </a:xfrm>
          <a:prstGeom prst="rect">
            <a:avLst/>
          </a:prstGeom>
          <a:ln w="12700">
            <a:miter lim="400000"/>
          </a:ln>
        </p:spPr>
      </p:pic>
      <p:sp>
        <p:nvSpPr>
          <p:cNvPr id="1045" name="Cercle"/>
          <p:cNvSpPr/>
          <p:nvPr/>
        </p:nvSpPr>
        <p:spPr>
          <a:xfrm>
            <a:off x="3949700" y="370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46" name="Cercle"/>
          <p:cNvSpPr/>
          <p:nvPr/>
        </p:nvSpPr>
        <p:spPr>
          <a:xfrm>
            <a:off x="8191500" y="5406491"/>
            <a:ext cx="261417"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47" name="Cercle"/>
          <p:cNvSpPr/>
          <p:nvPr/>
        </p:nvSpPr>
        <p:spPr>
          <a:xfrm>
            <a:off x="4800600" y="3967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48" name="Cercle"/>
          <p:cNvSpPr/>
          <p:nvPr/>
        </p:nvSpPr>
        <p:spPr>
          <a:xfrm>
            <a:off x="5918200" y="4501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49" name="Ducey"/>
          <p:cNvSpPr txBox="1"/>
          <p:nvPr/>
        </p:nvSpPr>
        <p:spPr>
          <a:xfrm>
            <a:off x="4553965" y="5199989"/>
            <a:ext cx="126603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Ducey</a:t>
            </a:r>
          </a:p>
        </p:txBody>
      </p:sp>
      <p:sp>
        <p:nvSpPr>
          <p:cNvPr id="1050" name="Brécey"/>
          <p:cNvSpPr txBox="1"/>
          <p:nvPr/>
        </p:nvSpPr>
        <p:spPr>
          <a:xfrm>
            <a:off x="6293865" y="3091789"/>
            <a:ext cx="138592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Brécey</a:t>
            </a:r>
          </a:p>
        </p:txBody>
      </p:sp>
      <p:sp>
        <p:nvSpPr>
          <p:cNvPr id="1051" name="Réfuveille"/>
          <p:cNvSpPr txBox="1"/>
          <p:nvPr/>
        </p:nvSpPr>
        <p:spPr>
          <a:xfrm>
            <a:off x="6509766" y="4183989"/>
            <a:ext cx="186751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Réfuveille</a:t>
            </a:r>
          </a:p>
        </p:txBody>
      </p:sp>
      <p:sp>
        <p:nvSpPr>
          <p:cNvPr id="1052" name="St-James"/>
          <p:cNvSpPr txBox="1"/>
          <p:nvPr/>
        </p:nvSpPr>
        <p:spPr>
          <a:xfrm>
            <a:off x="3804665" y="6558889"/>
            <a:ext cx="186100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St-James</a:t>
            </a:r>
          </a:p>
        </p:txBody>
      </p:sp>
      <p:sp>
        <p:nvSpPr>
          <p:cNvPr id="1053" name="Pontorson"/>
          <p:cNvSpPr txBox="1"/>
          <p:nvPr/>
        </p:nvSpPr>
        <p:spPr>
          <a:xfrm>
            <a:off x="1090574" y="6656781"/>
            <a:ext cx="199593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Pontorson</a:t>
            </a:r>
          </a:p>
        </p:txBody>
      </p:sp>
      <p:sp>
        <p:nvSpPr>
          <p:cNvPr id="1054" name="Mortain"/>
          <p:cNvSpPr txBox="1"/>
          <p:nvPr/>
        </p:nvSpPr>
        <p:spPr>
          <a:xfrm>
            <a:off x="9481566" y="5018481"/>
            <a:ext cx="149931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Mortain</a:t>
            </a:r>
          </a:p>
        </p:txBody>
      </p:sp>
      <p:sp>
        <p:nvSpPr>
          <p:cNvPr id="1055" name="Vire"/>
          <p:cNvSpPr txBox="1"/>
          <p:nvPr/>
        </p:nvSpPr>
        <p:spPr>
          <a:xfrm>
            <a:off x="10225023" y="564489"/>
            <a:ext cx="79177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Vire</a:t>
            </a:r>
          </a:p>
        </p:txBody>
      </p:sp>
      <p:sp>
        <p:nvSpPr>
          <p:cNvPr id="1056" name="Villedieu"/>
          <p:cNvSpPr txBox="1"/>
          <p:nvPr/>
        </p:nvSpPr>
        <p:spPr>
          <a:xfrm>
            <a:off x="5239105" y="691489"/>
            <a:ext cx="161960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Villedieu</a:t>
            </a:r>
          </a:p>
        </p:txBody>
      </p:sp>
      <p:sp>
        <p:nvSpPr>
          <p:cNvPr id="1057" name="Cercle"/>
          <p:cNvSpPr/>
          <p:nvPr/>
        </p:nvSpPr>
        <p:spPr>
          <a:xfrm>
            <a:off x="8699500" y="5482691"/>
            <a:ext cx="261417"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58" name="Le Pointon"/>
          <p:cNvSpPr txBox="1"/>
          <p:nvPr/>
        </p:nvSpPr>
        <p:spPr>
          <a:xfrm>
            <a:off x="7337755" y="4926544"/>
            <a:ext cx="1765707"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chemeClr val="accent5">
                    <a:lumOff val="-29866"/>
                  </a:schemeClr>
                </a:solidFill>
              </a:defRPr>
            </a:lvl1pPr>
          </a:lstStyle>
          <a:p>
            <a:pPr/>
            <a:r>
              <a:t>Le Pointon</a:t>
            </a:r>
          </a:p>
        </p:txBody>
      </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60" name="Capture d’écran 2026-10-06 à 09.25.03.jpg" descr="Capture d’écran 2026-10-06 à 09.25.03.jpg"/>
          <p:cNvPicPr>
            <a:picLocks noChangeAspect="1"/>
          </p:cNvPicPr>
          <p:nvPr/>
        </p:nvPicPr>
        <p:blipFill>
          <a:blip r:embed="rId2">
            <a:extLst/>
          </a:blip>
          <a:stretch>
            <a:fillRect/>
          </a:stretch>
        </p:blipFill>
        <p:spPr>
          <a:xfrm>
            <a:off x="0" y="1087966"/>
            <a:ext cx="13004800" cy="8669868"/>
          </a:xfrm>
          <a:prstGeom prst="rect">
            <a:avLst/>
          </a:prstGeom>
          <a:ln w="12700">
            <a:miter lim="400000"/>
          </a:ln>
        </p:spPr>
      </p:pic>
      <p:sp>
        <p:nvSpPr>
          <p:cNvPr id="1061" name="Chaussée de Brunehaut"/>
          <p:cNvSpPr txBox="1"/>
          <p:nvPr>
            <p:ph type="title"/>
          </p:nvPr>
        </p:nvSpPr>
        <p:spPr>
          <a:xfrm>
            <a:off x="952500" y="16933"/>
            <a:ext cx="11099800" cy="2159001"/>
          </a:xfrm>
          <a:prstGeom prst="rect">
            <a:avLst/>
          </a:prstGeom>
        </p:spPr>
        <p:txBody>
          <a:bodyPr/>
          <a:lstStyle>
            <a:lvl1pPr defTabSz="484886">
              <a:defRPr sz="6640"/>
            </a:lvl1pPr>
          </a:lstStyle>
          <a:p>
            <a:pPr/>
            <a:r>
              <a:t>Chaussée de Brunehaut</a:t>
            </a:r>
          </a:p>
        </p:txBody>
      </p:sp>
      <p:sp>
        <p:nvSpPr>
          <p:cNvPr id="1062" name="Vers Mortain"/>
          <p:cNvSpPr txBox="1"/>
          <p:nvPr/>
        </p:nvSpPr>
        <p:spPr>
          <a:xfrm>
            <a:off x="3457532" y="8806789"/>
            <a:ext cx="239501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Vers Mortain</a:t>
            </a:r>
          </a:p>
        </p:txBody>
      </p:sp>
      <p:sp>
        <p:nvSpPr>
          <p:cNvPr id="1063" name="Vers St-Hilaire"/>
          <p:cNvSpPr txBox="1"/>
          <p:nvPr/>
        </p:nvSpPr>
        <p:spPr>
          <a:xfrm>
            <a:off x="4304199" y="1371811"/>
            <a:ext cx="2125028" cy="4737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lvl1pPr>
          </a:lstStyle>
          <a:p>
            <a:pPr/>
            <a:r>
              <a:t>Vers St-Hilaire</a:t>
            </a:r>
          </a:p>
        </p:txBody>
      </p:sp>
      <p:sp>
        <p:nvSpPr>
          <p:cNvPr id="1064" name="Ligne"/>
          <p:cNvSpPr/>
          <p:nvPr/>
        </p:nvSpPr>
        <p:spPr>
          <a:xfrm>
            <a:off x="4240014" y="1679419"/>
            <a:ext cx="1" cy="1899472"/>
          </a:xfrm>
          <a:prstGeom prst="line">
            <a:avLst/>
          </a:prstGeom>
          <a:ln w="25400">
            <a:solidFill>
              <a:srgbClr val="000000"/>
            </a:solidFill>
            <a:miter lim="400000"/>
            <a:tailEnd type="triangle"/>
          </a:ln>
        </p:spPr>
        <p:txBody>
          <a:bodyPr lIns="50800" tIns="50800" rIns="50800" bIns="50800" anchor="ctr"/>
          <a:lstStyle/>
          <a:p>
            <a:pPr/>
          </a:p>
        </p:txBody>
      </p:sp>
      <p:sp>
        <p:nvSpPr>
          <p:cNvPr id="1065" name="Chaussée de Brunehaut"/>
          <p:cNvSpPr txBox="1"/>
          <p:nvPr/>
        </p:nvSpPr>
        <p:spPr>
          <a:xfrm rot="948481">
            <a:off x="6623332" y="4521411"/>
            <a:ext cx="3531236" cy="4737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solidFill>
                  <a:srgbClr val="FFFFFF"/>
                </a:solidFill>
              </a:defRPr>
            </a:lvl1pPr>
          </a:lstStyle>
          <a:p>
            <a:pPr/>
            <a:r>
              <a:t>Chaussée de Brunehaut</a:t>
            </a:r>
          </a:p>
        </p:txBody>
      </p:sp>
      <p:sp>
        <p:nvSpPr>
          <p:cNvPr id="1066" name="Ligne"/>
          <p:cNvSpPr/>
          <p:nvPr/>
        </p:nvSpPr>
        <p:spPr>
          <a:xfrm>
            <a:off x="6250378" y="4200679"/>
            <a:ext cx="313569" cy="161294"/>
          </a:xfrm>
          <a:prstGeom prst="line">
            <a:avLst/>
          </a:prstGeom>
          <a:ln w="25400">
            <a:solidFill>
              <a:srgbClr val="FFFFFF"/>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8" name="Chaussée de Brunehaut"/>
          <p:cNvSpPr txBox="1"/>
          <p:nvPr>
            <p:ph type="title"/>
          </p:nvPr>
        </p:nvSpPr>
        <p:spPr>
          <a:xfrm>
            <a:off x="952500" y="16933"/>
            <a:ext cx="11099800" cy="2159001"/>
          </a:xfrm>
          <a:prstGeom prst="rect">
            <a:avLst/>
          </a:prstGeom>
        </p:spPr>
        <p:txBody>
          <a:bodyPr/>
          <a:lstStyle>
            <a:lvl1pPr defTabSz="484886">
              <a:defRPr sz="6640"/>
            </a:lvl1pPr>
          </a:lstStyle>
          <a:p>
            <a:pPr/>
            <a:r>
              <a:t>Chaussée de Brunehaut</a:t>
            </a:r>
          </a:p>
        </p:txBody>
      </p:sp>
      <p:sp>
        <p:nvSpPr>
          <p:cNvPr id="1069" name="Chaussée de Brunehaut"/>
          <p:cNvSpPr txBox="1"/>
          <p:nvPr/>
        </p:nvSpPr>
        <p:spPr>
          <a:xfrm rot="948481">
            <a:off x="6623332" y="4521411"/>
            <a:ext cx="3531236" cy="4737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solidFill>
                  <a:srgbClr val="FFFFFF"/>
                </a:solidFill>
              </a:defRPr>
            </a:lvl1pPr>
          </a:lstStyle>
          <a:p>
            <a:pPr/>
            <a:r>
              <a:t>Chaussée de Brunehaut</a:t>
            </a:r>
          </a:p>
        </p:txBody>
      </p:sp>
      <p:sp>
        <p:nvSpPr>
          <p:cNvPr id="1070" name="Ligne"/>
          <p:cNvSpPr/>
          <p:nvPr/>
        </p:nvSpPr>
        <p:spPr>
          <a:xfrm>
            <a:off x="6250378" y="4200679"/>
            <a:ext cx="313569" cy="161294"/>
          </a:xfrm>
          <a:prstGeom prst="line">
            <a:avLst/>
          </a:prstGeom>
          <a:ln w="25400">
            <a:solidFill>
              <a:srgbClr val="FFFFFF"/>
            </a:solidFill>
            <a:miter lim="400000"/>
          </a:ln>
        </p:spPr>
        <p:txBody>
          <a:bodyPr lIns="50800" tIns="50800" rIns="50800" bIns="50800" anchor="ctr"/>
          <a:lstStyle/>
          <a:p>
            <a:pPr/>
          </a:p>
        </p:txBody>
      </p:sp>
      <p:pic>
        <p:nvPicPr>
          <p:cNvPr id="1071" name="DSC05948-chausseeBrunehaut copie.JPG" descr="DSC05948-chausseeBrunehaut copie.JPG"/>
          <p:cNvPicPr>
            <a:picLocks noChangeAspect="1"/>
          </p:cNvPicPr>
          <p:nvPr/>
        </p:nvPicPr>
        <p:blipFill>
          <a:blip r:embed="rId2">
            <a:extLst/>
          </a:blip>
          <a:stretch>
            <a:fillRect/>
          </a:stretch>
        </p:blipFill>
        <p:spPr>
          <a:xfrm>
            <a:off x="0" y="1109133"/>
            <a:ext cx="13004800" cy="8669867"/>
          </a:xfrm>
          <a:prstGeom prst="rect">
            <a:avLst/>
          </a:prstGeom>
          <a:ln w="12700">
            <a:miter lim="400000"/>
          </a:ln>
        </p:spPr>
      </p:pic>
      <p:sp>
        <p:nvSpPr>
          <p:cNvPr id="1072" name="Vers Mortain"/>
          <p:cNvSpPr txBox="1"/>
          <p:nvPr/>
        </p:nvSpPr>
        <p:spPr>
          <a:xfrm>
            <a:off x="-377868" y="14140789"/>
            <a:ext cx="239501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Vers Mortain</a:t>
            </a:r>
          </a:p>
        </p:txBody>
      </p:sp>
      <p:sp>
        <p:nvSpPr>
          <p:cNvPr id="1073" name="Vers St-Hilaire"/>
          <p:cNvSpPr txBox="1"/>
          <p:nvPr/>
        </p:nvSpPr>
        <p:spPr>
          <a:xfrm rot="21180000">
            <a:off x="240199" y="6997911"/>
            <a:ext cx="2125028" cy="4737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solidFill>
                  <a:srgbClr val="FFFFFF"/>
                </a:solidFill>
              </a:defRPr>
            </a:lvl1pPr>
          </a:lstStyle>
          <a:p>
            <a:pPr/>
            <a:r>
              <a:t>Vers St-Hilaire</a:t>
            </a:r>
          </a:p>
        </p:txBody>
      </p:sp>
      <p:sp>
        <p:nvSpPr>
          <p:cNvPr id="1074" name="Ligne"/>
          <p:cNvSpPr/>
          <p:nvPr/>
        </p:nvSpPr>
        <p:spPr>
          <a:xfrm flipV="1">
            <a:off x="2548334" y="6923160"/>
            <a:ext cx="1136949" cy="170283"/>
          </a:xfrm>
          <a:prstGeom prst="line">
            <a:avLst/>
          </a:prstGeom>
          <a:ln w="25400">
            <a:solidFill>
              <a:srgbClr val="FFFFFF"/>
            </a:solidFill>
            <a:miter lim="400000"/>
            <a:tailEnd type="triangle"/>
          </a:ln>
        </p:spPr>
        <p:txBody>
          <a:bodyPr lIns="50800" tIns="50800" rIns="50800" bIns="50800" anchor="ctr"/>
          <a:lstStyle/>
          <a:p>
            <a:pPr/>
          </a:p>
        </p:txBody>
      </p:sp>
      <p:sp>
        <p:nvSpPr>
          <p:cNvPr id="1075" name="Chaussée de Brunehaut"/>
          <p:cNvSpPr txBox="1"/>
          <p:nvPr/>
        </p:nvSpPr>
        <p:spPr>
          <a:xfrm rot="3495161">
            <a:off x="7173921" y="7863603"/>
            <a:ext cx="3394559"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Chaussée de Brunehaut</a:t>
            </a:r>
          </a:p>
        </p:txBody>
      </p:sp>
      <p:sp>
        <p:nvSpPr>
          <p:cNvPr id="1076" name="D977"/>
          <p:cNvSpPr txBox="1"/>
          <p:nvPr/>
        </p:nvSpPr>
        <p:spPr>
          <a:xfrm rot="21161125">
            <a:off x="2878791" y="6577268"/>
            <a:ext cx="777038"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D977</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8" name="DSC05943-chausseeBrunehaut copie.JPG" descr="DSC05943-chausseeBrunehaut copie.JPG"/>
          <p:cNvPicPr>
            <a:picLocks noChangeAspect="1"/>
          </p:cNvPicPr>
          <p:nvPr/>
        </p:nvPicPr>
        <p:blipFill>
          <a:blip r:embed="rId2">
            <a:extLst/>
          </a:blip>
          <a:stretch>
            <a:fillRect/>
          </a:stretch>
        </p:blipFill>
        <p:spPr>
          <a:xfrm>
            <a:off x="0" y="1097433"/>
            <a:ext cx="13004800" cy="8666611"/>
          </a:xfrm>
          <a:prstGeom prst="rect">
            <a:avLst/>
          </a:prstGeom>
          <a:ln w="12700">
            <a:miter lim="400000"/>
          </a:ln>
        </p:spPr>
      </p:pic>
      <p:sp>
        <p:nvSpPr>
          <p:cNvPr id="1079" name="Chaussée de Brunehaut"/>
          <p:cNvSpPr txBox="1"/>
          <p:nvPr>
            <p:ph type="title"/>
          </p:nvPr>
        </p:nvSpPr>
        <p:spPr>
          <a:xfrm>
            <a:off x="952500" y="16933"/>
            <a:ext cx="11099800" cy="2159001"/>
          </a:xfrm>
          <a:prstGeom prst="rect">
            <a:avLst/>
          </a:prstGeom>
        </p:spPr>
        <p:txBody>
          <a:bodyPr/>
          <a:lstStyle>
            <a:lvl1pPr defTabSz="484886">
              <a:defRPr sz="6640"/>
            </a:lvl1pPr>
          </a:lstStyle>
          <a:p>
            <a:pPr/>
            <a:r>
              <a:t>Chaussée de Brunehaut</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81" name="img20260831_chaussée Brunehaut copie.jpg" descr="img20260831_chaussée Brunehaut copie.jpg"/>
          <p:cNvPicPr>
            <a:picLocks noChangeAspect="1"/>
          </p:cNvPicPr>
          <p:nvPr/>
        </p:nvPicPr>
        <p:blipFill>
          <a:blip r:embed="rId2">
            <a:extLst/>
          </a:blip>
          <a:stretch>
            <a:fillRect/>
          </a:stretch>
        </p:blipFill>
        <p:spPr>
          <a:xfrm>
            <a:off x="1049100" y="-1"/>
            <a:ext cx="12125800" cy="9753601"/>
          </a:xfrm>
          <a:prstGeom prst="rect">
            <a:avLst/>
          </a:prstGeom>
          <a:ln w="12700">
            <a:miter lim="400000"/>
          </a:ln>
        </p:spPr>
      </p:pic>
      <p:sp>
        <p:nvSpPr>
          <p:cNvPr id="1082" name="Victor GASTEBOIS, Légendes et…"/>
          <p:cNvSpPr txBox="1"/>
          <p:nvPr/>
        </p:nvSpPr>
        <p:spPr>
          <a:xfrm rot="16200000">
            <a:off x="-2715074" y="4342383"/>
            <a:ext cx="6529579" cy="10688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defRPr sz="3000"/>
            </a:pPr>
            <a:r>
              <a:t>Victor GASTEBOIS, Légendes et</a:t>
            </a:r>
          </a:p>
          <a:p>
            <a:pPr algn="ctr">
              <a:spcBef>
                <a:spcPts val="500"/>
              </a:spcBef>
              <a:defRPr sz="3000"/>
            </a:pPr>
            <a:r>
              <a:t>histoires du Mortainais, Letellier, 1932</a:t>
            </a: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4" name="Victor Gastebois (1871- 1938)"/>
          <p:cNvSpPr txBox="1"/>
          <p:nvPr>
            <p:ph type="title"/>
          </p:nvPr>
        </p:nvSpPr>
        <p:spPr>
          <a:xfrm>
            <a:off x="503485" y="-444500"/>
            <a:ext cx="5102276" cy="5028308"/>
          </a:xfrm>
          <a:prstGeom prst="rect">
            <a:avLst/>
          </a:prstGeom>
        </p:spPr>
        <p:txBody>
          <a:bodyPr/>
          <a:lstStyle/>
          <a:p>
            <a:pPr/>
            <a:r>
              <a:t>Victor Gastebois </a:t>
            </a:r>
            <a:r>
              <a:rPr sz="6700"/>
              <a:t>(1871- 1938)</a:t>
            </a:r>
          </a:p>
        </p:txBody>
      </p:sp>
      <p:sp>
        <p:nvSpPr>
          <p:cNvPr id="1085" name="… né le 3 juin 1871 à Martigny dans la Manche et mort à Parigny le 6 janvier 1938, est un enseignant, principal de collège (de Mortain, notamment, en 1909) et historien français."/>
          <p:cNvSpPr txBox="1"/>
          <p:nvPr/>
        </p:nvSpPr>
        <p:spPr>
          <a:xfrm>
            <a:off x="473918" y="4615789"/>
            <a:ext cx="5547817" cy="34684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r>
              <a:t>… né le 3 juin 1871 à Martigny dans la Manche et mort à Parigny le 6 janvier 1938, est un enseignant, principal de collège </a:t>
            </a:r>
            <a:r>
              <a:rPr sz="2600"/>
              <a:t>(de Mortain, notamment, en 1909) </a:t>
            </a:r>
            <a:r>
              <a:t>et historien français.</a:t>
            </a:r>
          </a:p>
        </p:txBody>
      </p:sp>
      <p:pic>
        <p:nvPicPr>
          <p:cNvPr id="1086" name="VictorGastebois.jpg" descr="VictorGastebois.jpg"/>
          <p:cNvPicPr>
            <a:picLocks noChangeAspect="1"/>
          </p:cNvPicPr>
          <p:nvPr/>
        </p:nvPicPr>
        <p:blipFill>
          <a:blip r:embed="rId2">
            <a:extLst/>
          </a:blip>
          <a:stretch>
            <a:fillRect/>
          </a:stretch>
        </p:blipFill>
        <p:spPr>
          <a:xfrm>
            <a:off x="6278621" y="0"/>
            <a:ext cx="6746758" cy="9753600"/>
          </a:xfrm>
          <a:prstGeom prst="rect">
            <a:avLst/>
          </a:prstGeom>
          <a:ln w="12700">
            <a:miter lim="400000"/>
          </a:ln>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88" name="VictorGastebois.jpg" descr="VictorGastebois.jpg"/>
          <p:cNvPicPr>
            <a:picLocks noChangeAspect="1"/>
          </p:cNvPicPr>
          <p:nvPr/>
        </p:nvPicPr>
        <p:blipFill>
          <a:blip r:embed="rId2">
            <a:extLst/>
          </a:blip>
          <a:stretch>
            <a:fillRect/>
          </a:stretch>
        </p:blipFill>
        <p:spPr>
          <a:xfrm>
            <a:off x="6278621" y="0"/>
            <a:ext cx="6746758" cy="9753600"/>
          </a:xfrm>
          <a:prstGeom prst="rect">
            <a:avLst/>
          </a:prstGeom>
          <a:ln w="12700">
            <a:miter lim="400000"/>
          </a:ln>
        </p:spPr>
      </p:pic>
      <p:pic>
        <p:nvPicPr>
          <p:cNvPr id="1089" name="legendesEtHistoiresDuMortainaisGastebois.jpg" descr="legendesEtHistoiresDuMortainaisGastebois.jpg"/>
          <p:cNvPicPr>
            <a:picLocks noChangeAspect="1"/>
          </p:cNvPicPr>
          <p:nvPr/>
        </p:nvPicPr>
        <p:blipFill>
          <a:blip r:embed="rId3">
            <a:extLst/>
          </a:blip>
          <a:stretch>
            <a:fillRect/>
          </a:stretch>
        </p:blipFill>
        <p:spPr>
          <a:xfrm>
            <a:off x="-144214" y="0"/>
            <a:ext cx="6435228" cy="9753600"/>
          </a:xfrm>
          <a:prstGeom prst="rect">
            <a:avLst/>
          </a:prstGeom>
          <a:ln w="12700">
            <a:miter lim="400000"/>
          </a:ln>
        </p:spPr>
      </p:pic>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91" name="aer.jpg" descr="aer.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092" name="Cercle"/>
          <p:cNvSpPr/>
          <p:nvPr/>
        </p:nvSpPr>
        <p:spPr>
          <a:xfrm>
            <a:off x="4927600" y="657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93" name="Cercle"/>
          <p:cNvSpPr/>
          <p:nvPr/>
        </p:nvSpPr>
        <p:spPr>
          <a:xfrm>
            <a:off x="3149600" y="5898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94" name="Cercle"/>
          <p:cNvSpPr/>
          <p:nvPr/>
        </p:nvSpPr>
        <p:spPr>
          <a:xfrm>
            <a:off x="6477000" y="32564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95" name="Cercle"/>
          <p:cNvSpPr/>
          <p:nvPr/>
        </p:nvSpPr>
        <p:spPr>
          <a:xfrm>
            <a:off x="8140700" y="20499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96" name="D47…"/>
          <p:cNvSpPr txBox="1"/>
          <p:nvPr/>
        </p:nvSpPr>
        <p:spPr>
          <a:xfrm rot="1332209">
            <a:off x="272051" y="4631131"/>
            <a:ext cx="2619350"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defRPr>
                <a:solidFill>
                  <a:srgbClr val="FFFFFF"/>
                </a:solidFill>
              </a:defRPr>
            </a:pPr>
            <a:r>
              <a:t>D47</a:t>
            </a:r>
          </a:p>
          <a:p>
            <a:pPr algn="ctr">
              <a:spcBef>
                <a:spcPts val="500"/>
              </a:spcBef>
              <a:defRPr>
                <a:solidFill>
                  <a:srgbClr val="FFFFFF"/>
                </a:solidFill>
              </a:defRPr>
            </a:pPr>
            <a:r>
              <a:t>&lt;&lt; Avranches</a:t>
            </a:r>
          </a:p>
        </p:txBody>
      </p:sp>
      <p:sp>
        <p:nvSpPr>
          <p:cNvPr id="1097"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098" name="Ovale"/>
          <p:cNvSpPr/>
          <p:nvPr/>
        </p:nvSpPr>
        <p:spPr>
          <a:xfrm rot="20400000">
            <a:off x="4579104" y="5926463"/>
            <a:ext cx="1610117"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099" name="D593"/>
          <p:cNvSpPr txBox="1"/>
          <p:nvPr/>
        </p:nvSpPr>
        <p:spPr>
          <a:xfrm rot="19508557">
            <a:off x="7081266" y="2748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100" name="Chèvreville"/>
          <p:cNvSpPr txBox="1"/>
          <p:nvPr/>
        </p:nvSpPr>
        <p:spPr>
          <a:xfrm>
            <a:off x="8503666" y="1894281"/>
            <a:ext cx="20934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Chèvreville</a:t>
            </a:r>
          </a:p>
        </p:txBody>
      </p:sp>
      <p:sp>
        <p:nvSpPr>
          <p:cNvPr id="1101" name="Cercle"/>
          <p:cNvSpPr/>
          <p:nvPr/>
        </p:nvSpPr>
        <p:spPr>
          <a:xfrm>
            <a:off x="12712700" y="6025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02" name="Cercle"/>
          <p:cNvSpPr/>
          <p:nvPr/>
        </p:nvSpPr>
        <p:spPr>
          <a:xfrm>
            <a:off x="6756400" y="5707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03"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04" name="Cercle"/>
          <p:cNvSpPr/>
          <p:nvPr/>
        </p:nvSpPr>
        <p:spPr>
          <a:xfrm>
            <a:off x="3340100" y="57075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05" name="Cercle"/>
          <p:cNvSpPr/>
          <p:nvPr/>
        </p:nvSpPr>
        <p:spPr>
          <a:xfrm>
            <a:off x="0" y="4399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06"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107"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08"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09"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110" name="Ligne"/>
          <p:cNvSpPr/>
          <p:nvPr/>
        </p:nvSpPr>
        <p:spPr>
          <a:xfrm flipV="1">
            <a:off x="4864099" y="6470903"/>
            <a:ext cx="1" cy="2194688"/>
          </a:xfrm>
          <a:prstGeom prst="line">
            <a:avLst/>
          </a:prstGeom>
          <a:ln w="50800">
            <a:solidFill>
              <a:schemeClr val="accent5">
                <a:lumOff val="-29866"/>
              </a:schemeClr>
            </a:solidFill>
            <a:miter lim="400000"/>
            <a:tailEnd type="triangle"/>
          </a:ln>
        </p:spPr>
        <p:txBody>
          <a:bodyPr lIns="50800" tIns="50800" rIns="50800" bIns="50800" anchor="ctr"/>
          <a:lstStyle/>
          <a:p>
            <a:pPr/>
          </a:p>
        </p:txBody>
      </p:sp>
      <p:sp>
        <p:nvSpPr>
          <p:cNvPr id="1111" name="Le Pied d’Argent"/>
          <p:cNvSpPr txBox="1"/>
          <p:nvPr/>
        </p:nvSpPr>
        <p:spPr>
          <a:xfrm>
            <a:off x="248665" y="57732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Le Pied d’Argent</a:t>
            </a:r>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13" name="ign.jpg" descr="ign.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114" name="Cercle"/>
          <p:cNvSpPr/>
          <p:nvPr/>
        </p:nvSpPr>
        <p:spPr>
          <a:xfrm>
            <a:off x="4927600" y="657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15" name="Cercle"/>
          <p:cNvSpPr/>
          <p:nvPr/>
        </p:nvSpPr>
        <p:spPr>
          <a:xfrm>
            <a:off x="3149600" y="5898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16" name="Ovale"/>
          <p:cNvSpPr/>
          <p:nvPr/>
        </p:nvSpPr>
        <p:spPr>
          <a:xfrm rot="20400000">
            <a:off x="4579104" y="5926463"/>
            <a:ext cx="1610117" cy="719914"/>
          </a:xfrm>
          <a:prstGeom prst="ellipse">
            <a:avLst/>
          </a:prstGeom>
          <a:ln w="254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17" name="Cercle"/>
          <p:cNvSpPr/>
          <p:nvPr/>
        </p:nvSpPr>
        <p:spPr>
          <a:xfrm>
            <a:off x="12712700" y="6025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18" name="Cercle"/>
          <p:cNvSpPr/>
          <p:nvPr/>
        </p:nvSpPr>
        <p:spPr>
          <a:xfrm>
            <a:off x="6756400" y="5707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19"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120"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21" name="Cercle"/>
          <p:cNvSpPr/>
          <p:nvPr/>
        </p:nvSpPr>
        <p:spPr>
          <a:xfrm>
            <a:off x="6477000" y="32564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22" name="Cercle"/>
          <p:cNvSpPr/>
          <p:nvPr/>
        </p:nvSpPr>
        <p:spPr>
          <a:xfrm>
            <a:off x="8140700" y="20499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23" name="Cercle"/>
          <p:cNvSpPr/>
          <p:nvPr/>
        </p:nvSpPr>
        <p:spPr>
          <a:xfrm>
            <a:off x="3340100" y="57075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24" name="Cercle"/>
          <p:cNvSpPr/>
          <p:nvPr/>
        </p:nvSpPr>
        <p:spPr>
          <a:xfrm>
            <a:off x="0" y="4399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25"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126"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27"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28"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129" name="Ligne"/>
          <p:cNvSpPr/>
          <p:nvPr/>
        </p:nvSpPr>
        <p:spPr>
          <a:xfrm flipV="1">
            <a:off x="4864099" y="6470903"/>
            <a:ext cx="1" cy="2194688"/>
          </a:xfrm>
          <a:prstGeom prst="line">
            <a:avLst/>
          </a:prstGeom>
          <a:ln w="50800">
            <a:solidFill>
              <a:schemeClr val="accent5">
                <a:lumOff val="-29866"/>
              </a:schemeClr>
            </a:solidFill>
            <a:miter lim="400000"/>
            <a:tailEnd type="triangle"/>
          </a:ln>
        </p:spPr>
        <p:txBody>
          <a:bodyPr lIns="50800" tIns="50800" rIns="50800" bIns="50800" anchor="ctr"/>
          <a:lstStyle/>
          <a:p>
            <a:pPr/>
          </a:p>
        </p:txBody>
      </p:sp>
      <p:sp>
        <p:nvSpPr>
          <p:cNvPr id="1130" name="Le Pied d’Argent"/>
          <p:cNvSpPr txBox="1"/>
          <p:nvPr/>
        </p:nvSpPr>
        <p:spPr>
          <a:xfrm>
            <a:off x="248665" y="57732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Le Pied d’Argent</a:t>
            </a:r>
          </a:p>
        </p:txBody>
      </p:sp>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2" name="1950.jpg" descr="1950.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133" name="Cercle"/>
          <p:cNvSpPr/>
          <p:nvPr/>
        </p:nvSpPr>
        <p:spPr>
          <a:xfrm>
            <a:off x="4927600" y="657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34" name="Cercle"/>
          <p:cNvSpPr/>
          <p:nvPr/>
        </p:nvSpPr>
        <p:spPr>
          <a:xfrm>
            <a:off x="3149600" y="5898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35" name="D47"/>
          <p:cNvSpPr txBox="1"/>
          <p:nvPr/>
        </p:nvSpPr>
        <p:spPr>
          <a:xfrm rot="1332209">
            <a:off x="934466" y="4349089"/>
            <a:ext cx="8523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D47</a:t>
            </a:r>
          </a:p>
        </p:txBody>
      </p:sp>
      <p:sp>
        <p:nvSpPr>
          <p:cNvPr id="1136" name="Ovale"/>
          <p:cNvSpPr/>
          <p:nvPr/>
        </p:nvSpPr>
        <p:spPr>
          <a:xfrm rot="20400000">
            <a:off x="4579104" y="5926463"/>
            <a:ext cx="1610117"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37" name="1950-1962"/>
          <p:cNvSpPr txBox="1"/>
          <p:nvPr/>
        </p:nvSpPr>
        <p:spPr>
          <a:xfrm>
            <a:off x="10586466" y="8590889"/>
            <a:ext cx="20800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1950-1962</a:t>
            </a:r>
          </a:p>
        </p:txBody>
      </p:sp>
      <p:sp>
        <p:nvSpPr>
          <p:cNvPr id="1138" name="D593"/>
          <p:cNvSpPr txBox="1"/>
          <p:nvPr/>
        </p:nvSpPr>
        <p:spPr>
          <a:xfrm rot="19508557">
            <a:off x="7081266" y="2748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139" name="Chèvreville"/>
          <p:cNvSpPr txBox="1"/>
          <p:nvPr/>
        </p:nvSpPr>
        <p:spPr>
          <a:xfrm>
            <a:off x="8503666" y="1894281"/>
            <a:ext cx="20934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Chèvreville</a:t>
            </a:r>
          </a:p>
        </p:txBody>
      </p:sp>
      <p:sp>
        <p:nvSpPr>
          <p:cNvPr id="1140" name="Cercle"/>
          <p:cNvSpPr/>
          <p:nvPr/>
        </p:nvSpPr>
        <p:spPr>
          <a:xfrm>
            <a:off x="12712700" y="6025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41" name="Cercle"/>
          <p:cNvSpPr/>
          <p:nvPr/>
        </p:nvSpPr>
        <p:spPr>
          <a:xfrm>
            <a:off x="6756400" y="5707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42"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143"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44" name="Cercle"/>
          <p:cNvSpPr/>
          <p:nvPr/>
        </p:nvSpPr>
        <p:spPr>
          <a:xfrm>
            <a:off x="6477000" y="32564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45" name="Cercle"/>
          <p:cNvSpPr/>
          <p:nvPr/>
        </p:nvSpPr>
        <p:spPr>
          <a:xfrm>
            <a:off x="8140700" y="20499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46" name="Cercle"/>
          <p:cNvSpPr/>
          <p:nvPr/>
        </p:nvSpPr>
        <p:spPr>
          <a:xfrm>
            <a:off x="3340100" y="57075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47" name="Cercle"/>
          <p:cNvSpPr/>
          <p:nvPr/>
        </p:nvSpPr>
        <p:spPr>
          <a:xfrm>
            <a:off x="0" y="4399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48" name="Le Pied d’Argent"/>
          <p:cNvSpPr txBox="1"/>
          <p:nvPr/>
        </p:nvSpPr>
        <p:spPr>
          <a:xfrm>
            <a:off x="248665" y="57732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Le Pied d’Argent</a:t>
            </a:r>
          </a:p>
        </p:txBody>
      </p:sp>
      <p:sp>
        <p:nvSpPr>
          <p:cNvPr id="1149"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150"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51"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52"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153" name="Ligne"/>
          <p:cNvSpPr/>
          <p:nvPr/>
        </p:nvSpPr>
        <p:spPr>
          <a:xfrm flipV="1">
            <a:off x="4864099" y="6470903"/>
            <a:ext cx="1" cy="2194688"/>
          </a:xfrm>
          <a:prstGeom prst="line">
            <a:avLst/>
          </a:prstGeom>
          <a:ln w="50800">
            <a:solidFill>
              <a:schemeClr val="accent5">
                <a:lumOff val="-2986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55" name="etMaj.jpg" descr="etMaj.jpg"/>
          <p:cNvPicPr>
            <a:picLocks noChangeAspect="1"/>
          </p:cNvPicPr>
          <p:nvPr/>
        </p:nvPicPr>
        <p:blipFill>
          <a:blip r:embed="rId2">
            <a:extLst/>
          </a:blip>
          <a:stretch>
            <a:fillRect/>
          </a:stretch>
        </p:blipFill>
        <p:spPr>
          <a:xfrm>
            <a:off x="-139700" y="1219200"/>
            <a:ext cx="13004800" cy="7315200"/>
          </a:xfrm>
          <a:prstGeom prst="rect">
            <a:avLst/>
          </a:prstGeom>
          <a:ln w="12700">
            <a:miter lim="400000"/>
          </a:ln>
        </p:spPr>
      </p:pic>
      <p:sp>
        <p:nvSpPr>
          <p:cNvPr id="1156" name="Cercle"/>
          <p:cNvSpPr/>
          <p:nvPr/>
        </p:nvSpPr>
        <p:spPr>
          <a:xfrm>
            <a:off x="4927600" y="657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57" name="Cercle"/>
          <p:cNvSpPr/>
          <p:nvPr/>
        </p:nvSpPr>
        <p:spPr>
          <a:xfrm>
            <a:off x="3149600" y="5898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58" name="Future D47"/>
          <p:cNvSpPr txBox="1"/>
          <p:nvPr/>
        </p:nvSpPr>
        <p:spPr>
          <a:xfrm rot="1332209">
            <a:off x="417388" y="4246614"/>
            <a:ext cx="212476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Future D47</a:t>
            </a:r>
          </a:p>
        </p:txBody>
      </p:sp>
      <p:sp>
        <p:nvSpPr>
          <p:cNvPr id="1159" name="Ovale"/>
          <p:cNvSpPr/>
          <p:nvPr/>
        </p:nvSpPr>
        <p:spPr>
          <a:xfrm rot="20400000">
            <a:off x="4579104" y="5926463"/>
            <a:ext cx="1610117"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60" name="Cercle"/>
          <p:cNvSpPr/>
          <p:nvPr/>
        </p:nvSpPr>
        <p:spPr>
          <a:xfrm>
            <a:off x="12712700" y="6025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61" name="Cercle"/>
          <p:cNvSpPr/>
          <p:nvPr/>
        </p:nvSpPr>
        <p:spPr>
          <a:xfrm>
            <a:off x="6756400" y="5707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62"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163"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64" name="Cercle"/>
          <p:cNvSpPr/>
          <p:nvPr/>
        </p:nvSpPr>
        <p:spPr>
          <a:xfrm>
            <a:off x="6477000" y="32564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65" name="Cercle"/>
          <p:cNvSpPr/>
          <p:nvPr/>
        </p:nvSpPr>
        <p:spPr>
          <a:xfrm>
            <a:off x="8140700" y="20499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66" name="Cercle"/>
          <p:cNvSpPr/>
          <p:nvPr/>
        </p:nvSpPr>
        <p:spPr>
          <a:xfrm>
            <a:off x="3340100" y="57075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67" name="Cercle"/>
          <p:cNvSpPr/>
          <p:nvPr/>
        </p:nvSpPr>
        <p:spPr>
          <a:xfrm>
            <a:off x="0" y="4399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68"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169"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70"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71"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172" name="Ligne"/>
          <p:cNvSpPr/>
          <p:nvPr/>
        </p:nvSpPr>
        <p:spPr>
          <a:xfrm flipV="1">
            <a:off x="4864099" y="6470903"/>
            <a:ext cx="1" cy="2194688"/>
          </a:xfrm>
          <a:prstGeom prst="line">
            <a:avLst/>
          </a:prstGeom>
          <a:ln w="50800">
            <a:solidFill>
              <a:schemeClr val="accent5">
                <a:lumOff val="-29866"/>
              </a:schemeClr>
            </a:solidFill>
            <a:miter lim="400000"/>
            <a:tailEnd type="triangle"/>
          </a:ln>
        </p:spPr>
        <p:txBody>
          <a:bodyPr lIns="50800" tIns="50800" rIns="50800" bIns="50800" anchor="ctr"/>
          <a:lstStyle/>
          <a:p>
            <a:pPr/>
          </a:p>
        </p:txBody>
      </p:sp>
      <p:sp>
        <p:nvSpPr>
          <p:cNvPr id="1173" name="Le Pied d’Argent"/>
          <p:cNvSpPr txBox="1"/>
          <p:nvPr/>
        </p:nvSpPr>
        <p:spPr>
          <a:xfrm>
            <a:off x="248665" y="57732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Le Pied d’Argent</a:t>
            </a:r>
          </a:p>
        </p:txBody>
      </p:sp>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75" name="LiDar.jpg" descr="LiDar.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176" name="Cercle"/>
          <p:cNvSpPr/>
          <p:nvPr/>
        </p:nvSpPr>
        <p:spPr>
          <a:xfrm>
            <a:off x="4927600" y="6571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77" name="Cercle"/>
          <p:cNvSpPr/>
          <p:nvPr/>
        </p:nvSpPr>
        <p:spPr>
          <a:xfrm>
            <a:off x="3149600" y="5898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78" name="D47"/>
          <p:cNvSpPr txBox="1"/>
          <p:nvPr/>
        </p:nvSpPr>
        <p:spPr>
          <a:xfrm rot="1332209">
            <a:off x="934466" y="4349089"/>
            <a:ext cx="8523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D47</a:t>
            </a:r>
          </a:p>
        </p:txBody>
      </p:sp>
      <p:sp>
        <p:nvSpPr>
          <p:cNvPr id="1179" name="Ovale"/>
          <p:cNvSpPr/>
          <p:nvPr/>
        </p:nvSpPr>
        <p:spPr>
          <a:xfrm rot="20400000">
            <a:off x="4579104" y="5926463"/>
            <a:ext cx="1610117"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80" name="D593"/>
          <p:cNvSpPr txBox="1"/>
          <p:nvPr/>
        </p:nvSpPr>
        <p:spPr>
          <a:xfrm rot="19508557">
            <a:off x="7081266" y="27488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181" name="Chèvreville"/>
          <p:cNvSpPr txBox="1"/>
          <p:nvPr/>
        </p:nvSpPr>
        <p:spPr>
          <a:xfrm>
            <a:off x="8503666" y="1894281"/>
            <a:ext cx="20934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Chèvreville</a:t>
            </a:r>
          </a:p>
        </p:txBody>
      </p:sp>
      <p:sp>
        <p:nvSpPr>
          <p:cNvPr id="1182" name="Cercle"/>
          <p:cNvSpPr/>
          <p:nvPr/>
        </p:nvSpPr>
        <p:spPr>
          <a:xfrm>
            <a:off x="12712700" y="6025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83" name="Cercle"/>
          <p:cNvSpPr/>
          <p:nvPr/>
        </p:nvSpPr>
        <p:spPr>
          <a:xfrm>
            <a:off x="6756400" y="5707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84"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185"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86" name="Cercle"/>
          <p:cNvSpPr/>
          <p:nvPr/>
        </p:nvSpPr>
        <p:spPr>
          <a:xfrm>
            <a:off x="6477000" y="32564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87" name="Cercle"/>
          <p:cNvSpPr/>
          <p:nvPr/>
        </p:nvSpPr>
        <p:spPr>
          <a:xfrm>
            <a:off x="8140700" y="20499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88" name="Cercle"/>
          <p:cNvSpPr/>
          <p:nvPr/>
        </p:nvSpPr>
        <p:spPr>
          <a:xfrm>
            <a:off x="3340100" y="57075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89" name="Cercle"/>
          <p:cNvSpPr/>
          <p:nvPr/>
        </p:nvSpPr>
        <p:spPr>
          <a:xfrm>
            <a:off x="0" y="4399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90" name="Le Pied d’Argent"/>
          <p:cNvSpPr txBox="1"/>
          <p:nvPr/>
        </p:nvSpPr>
        <p:spPr>
          <a:xfrm>
            <a:off x="248665" y="57732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Le Pied d’Argent</a:t>
            </a:r>
          </a:p>
        </p:txBody>
      </p:sp>
      <p:sp>
        <p:nvSpPr>
          <p:cNvPr id="1191"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192"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93"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94"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195" name="Ligne"/>
          <p:cNvSpPr/>
          <p:nvPr/>
        </p:nvSpPr>
        <p:spPr>
          <a:xfrm flipV="1">
            <a:off x="4864099" y="6470903"/>
            <a:ext cx="1" cy="2194688"/>
          </a:xfrm>
          <a:prstGeom prst="line">
            <a:avLst/>
          </a:prstGeom>
          <a:ln w="50800">
            <a:solidFill>
              <a:schemeClr val="accent5">
                <a:lumOff val="-2986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7" name="aerHydro.jpg" descr="aerHydro.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198" name="Cercle"/>
          <p:cNvSpPr/>
          <p:nvPr/>
        </p:nvSpPr>
        <p:spPr>
          <a:xfrm>
            <a:off x="6845300" y="7993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199" name="Cercle"/>
          <p:cNvSpPr/>
          <p:nvPr/>
        </p:nvSpPr>
        <p:spPr>
          <a:xfrm>
            <a:off x="9499600" y="6634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00" name="Cercle"/>
          <p:cNvSpPr/>
          <p:nvPr/>
        </p:nvSpPr>
        <p:spPr>
          <a:xfrm>
            <a:off x="3441700" y="6774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01" name="Cercle"/>
          <p:cNvSpPr/>
          <p:nvPr/>
        </p:nvSpPr>
        <p:spPr>
          <a:xfrm>
            <a:off x="1841500" y="60377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02" name="D47"/>
          <p:cNvSpPr txBox="1"/>
          <p:nvPr/>
        </p:nvSpPr>
        <p:spPr>
          <a:xfrm rot="1693041">
            <a:off x="1239266" y="5377789"/>
            <a:ext cx="8523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D47</a:t>
            </a:r>
          </a:p>
        </p:txBody>
      </p:sp>
      <p:sp>
        <p:nvSpPr>
          <p:cNvPr id="1203" name="Ovale"/>
          <p:cNvSpPr/>
          <p:nvPr/>
        </p:nvSpPr>
        <p:spPr>
          <a:xfrm rot="20700000">
            <a:off x="5897768" y="7061351"/>
            <a:ext cx="3365642"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04" name="D593"/>
          <p:cNvSpPr txBox="1"/>
          <p:nvPr/>
        </p:nvSpPr>
        <p:spPr>
          <a:xfrm rot="19823514">
            <a:off x="10065766" y="1377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205" name="Le Pointon"/>
          <p:cNvSpPr txBox="1"/>
          <p:nvPr/>
        </p:nvSpPr>
        <p:spPr>
          <a:xfrm>
            <a:off x="9392665" y="6927189"/>
            <a:ext cx="20715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Pointon</a:t>
            </a:r>
          </a:p>
        </p:txBody>
      </p:sp>
      <p:sp>
        <p:nvSpPr>
          <p:cNvPr id="1206" name="Cercle"/>
          <p:cNvSpPr/>
          <p:nvPr/>
        </p:nvSpPr>
        <p:spPr>
          <a:xfrm>
            <a:off x="12712700" y="6431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07"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208"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09" name="Cercle"/>
          <p:cNvSpPr/>
          <p:nvPr/>
        </p:nvSpPr>
        <p:spPr>
          <a:xfrm>
            <a:off x="9601200" y="18213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10" name="Cercle"/>
          <p:cNvSpPr/>
          <p:nvPr/>
        </p:nvSpPr>
        <p:spPr>
          <a:xfrm>
            <a:off x="3670300" y="66346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11" name="Cercle"/>
          <p:cNvSpPr/>
          <p:nvPr/>
        </p:nvSpPr>
        <p:spPr>
          <a:xfrm>
            <a:off x="-25400" y="4945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12" name="Le Pied d’Argent"/>
          <p:cNvSpPr txBox="1"/>
          <p:nvPr/>
        </p:nvSpPr>
        <p:spPr>
          <a:xfrm>
            <a:off x="636898" y="66495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Le Pied d’Argent</a:t>
            </a:r>
          </a:p>
        </p:txBody>
      </p:sp>
      <p:sp>
        <p:nvSpPr>
          <p:cNvPr id="1213" name="Chèvreville"/>
          <p:cNvSpPr txBox="1"/>
          <p:nvPr/>
        </p:nvSpPr>
        <p:spPr>
          <a:xfrm>
            <a:off x="11234166" y="1178614"/>
            <a:ext cx="1784224" cy="5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Chèvreville</a:t>
            </a:r>
          </a:p>
        </p:txBody>
      </p:sp>
      <p:sp>
        <p:nvSpPr>
          <p:cNvPr id="1214"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215"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16"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17"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218" name="Ligne"/>
          <p:cNvSpPr/>
          <p:nvPr/>
        </p:nvSpPr>
        <p:spPr>
          <a:xfrm flipV="1">
            <a:off x="6642099" y="7762607"/>
            <a:ext cx="1" cy="953783"/>
          </a:xfrm>
          <a:prstGeom prst="line">
            <a:avLst/>
          </a:prstGeom>
          <a:ln w="50800">
            <a:solidFill>
              <a:schemeClr val="accent5">
                <a:lumOff val="-2986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20" name="aer.jpg" descr="aer.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221" name="Cercle"/>
          <p:cNvSpPr/>
          <p:nvPr/>
        </p:nvSpPr>
        <p:spPr>
          <a:xfrm>
            <a:off x="6845300" y="7993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22" name="Cercle"/>
          <p:cNvSpPr/>
          <p:nvPr/>
        </p:nvSpPr>
        <p:spPr>
          <a:xfrm>
            <a:off x="9499600" y="6634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23" name="Cercle"/>
          <p:cNvSpPr/>
          <p:nvPr/>
        </p:nvSpPr>
        <p:spPr>
          <a:xfrm>
            <a:off x="3441700" y="6774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24" name="Cercle"/>
          <p:cNvSpPr/>
          <p:nvPr/>
        </p:nvSpPr>
        <p:spPr>
          <a:xfrm>
            <a:off x="1841500" y="60377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25" name="D47"/>
          <p:cNvSpPr txBox="1"/>
          <p:nvPr/>
        </p:nvSpPr>
        <p:spPr>
          <a:xfrm rot="1693041">
            <a:off x="1239266" y="5377789"/>
            <a:ext cx="8523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D47</a:t>
            </a:r>
          </a:p>
        </p:txBody>
      </p:sp>
      <p:sp>
        <p:nvSpPr>
          <p:cNvPr id="1226" name="D593"/>
          <p:cNvSpPr txBox="1"/>
          <p:nvPr/>
        </p:nvSpPr>
        <p:spPr>
          <a:xfrm rot="19823514">
            <a:off x="10065766" y="1377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227" name="Le Pointon"/>
          <p:cNvSpPr txBox="1"/>
          <p:nvPr/>
        </p:nvSpPr>
        <p:spPr>
          <a:xfrm>
            <a:off x="9392665" y="6927189"/>
            <a:ext cx="20715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Pointon</a:t>
            </a:r>
          </a:p>
        </p:txBody>
      </p:sp>
      <p:sp>
        <p:nvSpPr>
          <p:cNvPr id="1228" name="Cercle"/>
          <p:cNvSpPr/>
          <p:nvPr/>
        </p:nvSpPr>
        <p:spPr>
          <a:xfrm>
            <a:off x="12712700" y="6431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29"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230"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31" name="Cercle"/>
          <p:cNvSpPr/>
          <p:nvPr/>
        </p:nvSpPr>
        <p:spPr>
          <a:xfrm>
            <a:off x="9601200" y="18213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32" name="Cercle"/>
          <p:cNvSpPr/>
          <p:nvPr/>
        </p:nvSpPr>
        <p:spPr>
          <a:xfrm>
            <a:off x="3670300" y="66346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33" name="Cercle"/>
          <p:cNvSpPr/>
          <p:nvPr/>
        </p:nvSpPr>
        <p:spPr>
          <a:xfrm>
            <a:off x="-25400" y="4945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34" name="Le Pied d’Argent"/>
          <p:cNvSpPr txBox="1"/>
          <p:nvPr/>
        </p:nvSpPr>
        <p:spPr>
          <a:xfrm>
            <a:off x="636898" y="66495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Le Pied d’Argent</a:t>
            </a:r>
          </a:p>
        </p:txBody>
      </p:sp>
      <p:sp>
        <p:nvSpPr>
          <p:cNvPr id="1235" name="Chèvreville"/>
          <p:cNvSpPr txBox="1"/>
          <p:nvPr/>
        </p:nvSpPr>
        <p:spPr>
          <a:xfrm>
            <a:off x="11234166" y="1178614"/>
            <a:ext cx="1784224" cy="5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Chèvreville</a:t>
            </a:r>
          </a:p>
        </p:txBody>
      </p:sp>
      <p:sp>
        <p:nvSpPr>
          <p:cNvPr id="1236"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237"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38"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39"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240" name="Ligne"/>
          <p:cNvSpPr/>
          <p:nvPr/>
        </p:nvSpPr>
        <p:spPr>
          <a:xfrm flipV="1">
            <a:off x="6642099" y="7762607"/>
            <a:ext cx="1" cy="953783"/>
          </a:xfrm>
          <a:prstGeom prst="line">
            <a:avLst/>
          </a:prstGeom>
          <a:ln w="50800">
            <a:solidFill>
              <a:schemeClr val="accent5">
                <a:lumOff val="-2986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2" name="1950.jpg" descr="1950.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243" name="Cercle"/>
          <p:cNvSpPr/>
          <p:nvPr/>
        </p:nvSpPr>
        <p:spPr>
          <a:xfrm>
            <a:off x="6845300" y="7993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44" name="Cercle"/>
          <p:cNvSpPr/>
          <p:nvPr/>
        </p:nvSpPr>
        <p:spPr>
          <a:xfrm>
            <a:off x="9499600" y="6634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45" name="Cercle"/>
          <p:cNvSpPr/>
          <p:nvPr/>
        </p:nvSpPr>
        <p:spPr>
          <a:xfrm>
            <a:off x="3441700" y="6774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46" name="Cercle"/>
          <p:cNvSpPr/>
          <p:nvPr/>
        </p:nvSpPr>
        <p:spPr>
          <a:xfrm>
            <a:off x="12712700" y="6431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47" name="Cercle"/>
          <p:cNvSpPr/>
          <p:nvPr/>
        </p:nvSpPr>
        <p:spPr>
          <a:xfrm>
            <a:off x="1841500" y="60377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48" name="Ovale"/>
          <p:cNvSpPr/>
          <p:nvPr/>
        </p:nvSpPr>
        <p:spPr>
          <a:xfrm rot="20700000">
            <a:off x="5897768" y="7061351"/>
            <a:ext cx="3365642"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49" name="1950-1962"/>
          <p:cNvSpPr txBox="1"/>
          <p:nvPr/>
        </p:nvSpPr>
        <p:spPr>
          <a:xfrm>
            <a:off x="10586466" y="8590889"/>
            <a:ext cx="208005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1950-1962</a:t>
            </a:r>
          </a:p>
        </p:txBody>
      </p:sp>
      <p:sp>
        <p:nvSpPr>
          <p:cNvPr id="1250" name="D593"/>
          <p:cNvSpPr txBox="1"/>
          <p:nvPr/>
        </p:nvSpPr>
        <p:spPr>
          <a:xfrm rot="19823514">
            <a:off x="10065766" y="13772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251" name="Le Pointon"/>
          <p:cNvSpPr txBox="1"/>
          <p:nvPr/>
        </p:nvSpPr>
        <p:spPr>
          <a:xfrm>
            <a:off x="9392665" y="6927189"/>
            <a:ext cx="20715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Pointon</a:t>
            </a:r>
          </a:p>
        </p:txBody>
      </p:sp>
      <p:sp>
        <p:nvSpPr>
          <p:cNvPr id="1252"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253"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54" name="Cercle"/>
          <p:cNvSpPr/>
          <p:nvPr/>
        </p:nvSpPr>
        <p:spPr>
          <a:xfrm>
            <a:off x="9601200" y="18213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55" name="Cercle"/>
          <p:cNvSpPr/>
          <p:nvPr/>
        </p:nvSpPr>
        <p:spPr>
          <a:xfrm>
            <a:off x="3670300" y="66346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56" name="Cercle"/>
          <p:cNvSpPr/>
          <p:nvPr/>
        </p:nvSpPr>
        <p:spPr>
          <a:xfrm>
            <a:off x="-25400" y="4945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57" name="Le Pied d’Argent"/>
          <p:cNvSpPr txBox="1"/>
          <p:nvPr/>
        </p:nvSpPr>
        <p:spPr>
          <a:xfrm>
            <a:off x="636898" y="66495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Le Pied d’Argent</a:t>
            </a:r>
          </a:p>
        </p:txBody>
      </p:sp>
      <p:sp>
        <p:nvSpPr>
          <p:cNvPr id="1258" name="Chèvreville"/>
          <p:cNvSpPr txBox="1"/>
          <p:nvPr/>
        </p:nvSpPr>
        <p:spPr>
          <a:xfrm>
            <a:off x="11234166" y="1178614"/>
            <a:ext cx="1784224" cy="5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Chèvreville</a:t>
            </a:r>
          </a:p>
        </p:txBody>
      </p:sp>
      <p:sp>
        <p:nvSpPr>
          <p:cNvPr id="1259"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260"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61"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62"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263" name="Ligne"/>
          <p:cNvSpPr/>
          <p:nvPr/>
        </p:nvSpPr>
        <p:spPr>
          <a:xfrm flipV="1">
            <a:off x="6642099" y="7762607"/>
            <a:ext cx="1" cy="953783"/>
          </a:xfrm>
          <a:prstGeom prst="line">
            <a:avLst/>
          </a:prstGeom>
          <a:ln w="50800">
            <a:solidFill>
              <a:schemeClr val="accent5">
                <a:lumOff val="-2986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5" name="lidar.jpg" descr="lidar.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266" name="Cercle"/>
          <p:cNvSpPr/>
          <p:nvPr/>
        </p:nvSpPr>
        <p:spPr>
          <a:xfrm>
            <a:off x="6845300" y="7993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67" name="Cercle"/>
          <p:cNvSpPr/>
          <p:nvPr/>
        </p:nvSpPr>
        <p:spPr>
          <a:xfrm>
            <a:off x="9499600" y="6634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68" name="Cercle"/>
          <p:cNvSpPr/>
          <p:nvPr/>
        </p:nvSpPr>
        <p:spPr>
          <a:xfrm>
            <a:off x="3441700" y="6774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69" name="Cercle"/>
          <p:cNvSpPr/>
          <p:nvPr/>
        </p:nvSpPr>
        <p:spPr>
          <a:xfrm>
            <a:off x="1841500" y="60377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70" name="Ovale"/>
          <p:cNvSpPr/>
          <p:nvPr/>
        </p:nvSpPr>
        <p:spPr>
          <a:xfrm rot="20700000">
            <a:off x="5897768" y="7061351"/>
            <a:ext cx="3365642"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71" name="Le Pointon"/>
          <p:cNvSpPr txBox="1"/>
          <p:nvPr/>
        </p:nvSpPr>
        <p:spPr>
          <a:xfrm>
            <a:off x="9392665" y="6927189"/>
            <a:ext cx="20715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Pointon</a:t>
            </a:r>
          </a:p>
        </p:txBody>
      </p:sp>
      <p:sp>
        <p:nvSpPr>
          <p:cNvPr id="1272" name="Chaussée de Brunehaut d’Isigny à Milly"/>
          <p:cNvSpPr txBox="1"/>
          <p:nvPr>
            <p:ph type="title"/>
          </p:nvPr>
        </p:nvSpPr>
        <p:spPr>
          <a:xfrm>
            <a:off x="0" y="-15809"/>
            <a:ext cx="13004801" cy="1305190"/>
          </a:xfrm>
          <a:prstGeom prst="rect">
            <a:avLst/>
          </a:prstGeom>
        </p:spPr>
        <p:txBody>
          <a:bodyPr/>
          <a:lstStyle>
            <a:lvl1pPr defTabSz="403097">
              <a:defRPr sz="5520"/>
            </a:lvl1pPr>
          </a:lstStyle>
          <a:p>
            <a:pPr/>
            <a:r>
              <a:t>Chaussée de Brunehaut d’Isigny à Milly</a:t>
            </a:r>
          </a:p>
        </p:txBody>
      </p:sp>
      <p:sp>
        <p:nvSpPr>
          <p:cNvPr id="1273" name="Cercle"/>
          <p:cNvSpPr/>
          <p:nvPr/>
        </p:nvSpPr>
        <p:spPr>
          <a:xfrm>
            <a:off x="152400" y="43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74" name="Cercle"/>
          <p:cNvSpPr/>
          <p:nvPr/>
        </p:nvSpPr>
        <p:spPr>
          <a:xfrm>
            <a:off x="9601200" y="18213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75" name="Cercle"/>
          <p:cNvSpPr/>
          <p:nvPr/>
        </p:nvSpPr>
        <p:spPr>
          <a:xfrm>
            <a:off x="-25400" y="4945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76" name="Cercle"/>
          <p:cNvSpPr/>
          <p:nvPr/>
        </p:nvSpPr>
        <p:spPr>
          <a:xfrm>
            <a:off x="3670300" y="66346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77" name="Le Pied d’Argent"/>
          <p:cNvSpPr txBox="1"/>
          <p:nvPr/>
        </p:nvSpPr>
        <p:spPr>
          <a:xfrm>
            <a:off x="636898" y="66495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Le Pied d’Argent</a:t>
            </a:r>
          </a:p>
        </p:txBody>
      </p:sp>
      <p:sp>
        <p:nvSpPr>
          <p:cNvPr id="1278" name="Chèvreville"/>
          <p:cNvSpPr txBox="1"/>
          <p:nvPr/>
        </p:nvSpPr>
        <p:spPr>
          <a:xfrm>
            <a:off x="11234166" y="1178614"/>
            <a:ext cx="1784224" cy="5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rgbClr val="FFFFFF"/>
                </a:solidFill>
              </a:defRPr>
            </a:lvl1pPr>
          </a:lstStyle>
          <a:p>
            <a:pPr/>
            <a:r>
              <a:t>Chèvreville</a:t>
            </a:r>
          </a:p>
        </p:txBody>
      </p:sp>
      <p:sp>
        <p:nvSpPr>
          <p:cNvPr id="1279" name="Vestige de la Chaussée Brunehaut"/>
          <p:cNvSpPr txBox="1"/>
          <p:nvPr/>
        </p:nvSpPr>
        <p:spPr>
          <a:xfrm>
            <a:off x="619867" y="8629941"/>
            <a:ext cx="6343727" cy="5728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500"/>
              </a:spcBef>
              <a:defRPr>
                <a:solidFill>
                  <a:schemeClr val="accent5">
                    <a:lumOff val="-29866"/>
                  </a:schemeClr>
                </a:solidFill>
              </a:defRPr>
            </a:lvl1pPr>
          </a:lstStyle>
          <a:p>
            <a:pPr/>
            <a:r>
              <a:t>Vestige de la Chaussée Brunehaut</a:t>
            </a:r>
          </a:p>
        </p:txBody>
      </p:sp>
      <p:sp>
        <p:nvSpPr>
          <p:cNvPr id="1280" name="Cercle"/>
          <p:cNvSpPr/>
          <p:nvPr/>
        </p:nvSpPr>
        <p:spPr>
          <a:xfrm>
            <a:off x="181222" y="8785643"/>
            <a:ext cx="261418"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81"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82"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283" name="Ligne"/>
          <p:cNvSpPr/>
          <p:nvPr/>
        </p:nvSpPr>
        <p:spPr>
          <a:xfrm flipV="1">
            <a:off x="6642099" y="7762607"/>
            <a:ext cx="1" cy="953783"/>
          </a:xfrm>
          <a:prstGeom prst="line">
            <a:avLst/>
          </a:prstGeom>
          <a:ln w="50800">
            <a:solidFill>
              <a:schemeClr val="accent5">
                <a:lumOff val="-2986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5" name="Dater le bocage"/>
          <p:cNvSpPr txBox="1"/>
          <p:nvPr>
            <p:ph type="title"/>
          </p:nvPr>
        </p:nvSpPr>
        <p:spPr>
          <a:prstGeom prst="rect">
            <a:avLst/>
          </a:prstGeom>
        </p:spPr>
        <p:txBody>
          <a:bodyPr/>
          <a:lstStyle/>
          <a:p>
            <a:pPr/>
            <a:r>
              <a:t>Dater le bocage</a:t>
            </a:r>
          </a:p>
        </p:txBody>
      </p:sp>
      <p:pic>
        <p:nvPicPr>
          <p:cNvPr id="1286" name="Capture d’écran 2026-10-06 à 13.06.08.jpg" descr="Capture d’écran 2026-10-06 à 13.06.08.jpg"/>
          <p:cNvPicPr>
            <a:picLocks noChangeAspect="1"/>
          </p:cNvPicPr>
          <p:nvPr/>
        </p:nvPicPr>
        <p:blipFill>
          <a:blip r:embed="rId2">
            <a:extLst/>
          </a:blip>
          <a:stretch>
            <a:fillRect/>
          </a:stretch>
        </p:blipFill>
        <p:spPr>
          <a:xfrm>
            <a:off x="0" y="3549870"/>
            <a:ext cx="13004800" cy="4854532"/>
          </a:xfrm>
          <a:prstGeom prst="rect">
            <a:avLst/>
          </a:prstGeom>
          <a:ln w="12700">
            <a:miter lim="400000"/>
          </a:ln>
        </p:spPr>
      </p:pic>
      <p:sp>
        <p:nvSpPr>
          <p:cNvPr id="1287" name="Ovale"/>
          <p:cNvSpPr/>
          <p:nvPr/>
        </p:nvSpPr>
        <p:spPr>
          <a:xfrm rot="19723530">
            <a:off x="1086604" y="5964563"/>
            <a:ext cx="1610117"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88" name="Ovale"/>
          <p:cNvSpPr/>
          <p:nvPr/>
        </p:nvSpPr>
        <p:spPr>
          <a:xfrm rot="19723530">
            <a:off x="7550904" y="5964563"/>
            <a:ext cx="1610117"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89" name="Ovale"/>
          <p:cNvSpPr/>
          <p:nvPr/>
        </p:nvSpPr>
        <p:spPr>
          <a:xfrm rot="19723530">
            <a:off x="10395704" y="4097663"/>
            <a:ext cx="1610117" cy="719914"/>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90" name="D593"/>
          <p:cNvSpPr txBox="1"/>
          <p:nvPr/>
        </p:nvSpPr>
        <p:spPr>
          <a:xfrm rot="19440989">
            <a:off x="9951465" y="51364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291" name="Chèvreville"/>
          <p:cNvSpPr txBox="1"/>
          <p:nvPr/>
        </p:nvSpPr>
        <p:spPr>
          <a:xfrm>
            <a:off x="11208766" y="3428066"/>
            <a:ext cx="1722375"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Chèvreville</a:t>
            </a:r>
          </a:p>
        </p:txBody>
      </p:sp>
      <p:sp>
        <p:nvSpPr>
          <p:cNvPr id="1292" name="Le Pointon"/>
          <p:cNvSpPr txBox="1"/>
          <p:nvPr/>
        </p:nvSpPr>
        <p:spPr>
          <a:xfrm>
            <a:off x="10065765" y="7854289"/>
            <a:ext cx="207152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Pointon</a:t>
            </a:r>
          </a:p>
        </p:txBody>
      </p:sp>
      <p:sp>
        <p:nvSpPr>
          <p:cNvPr id="1293" name="Chèvreville"/>
          <p:cNvSpPr txBox="1"/>
          <p:nvPr/>
        </p:nvSpPr>
        <p:spPr>
          <a:xfrm>
            <a:off x="4465066" y="3428066"/>
            <a:ext cx="1722375"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Chèvreville</a:t>
            </a:r>
          </a:p>
        </p:txBody>
      </p:sp>
      <p:sp>
        <p:nvSpPr>
          <p:cNvPr id="1294" name="D593"/>
          <p:cNvSpPr txBox="1"/>
          <p:nvPr/>
        </p:nvSpPr>
        <p:spPr>
          <a:xfrm rot="19440989">
            <a:off x="3296665" y="5136489"/>
            <a:ext cx="107828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295" name="Le Pointon"/>
          <p:cNvSpPr txBox="1"/>
          <p:nvPr/>
        </p:nvSpPr>
        <p:spPr>
          <a:xfrm>
            <a:off x="3396944" y="7854289"/>
            <a:ext cx="20715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Pointon</a:t>
            </a:r>
          </a:p>
        </p:txBody>
      </p:sp>
      <p:sp>
        <p:nvSpPr>
          <p:cNvPr id="1296" name="Cercle"/>
          <p:cNvSpPr/>
          <p:nvPr/>
        </p:nvSpPr>
        <p:spPr>
          <a:xfrm>
            <a:off x="11531600" y="40311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97" name="Cercle"/>
          <p:cNvSpPr/>
          <p:nvPr/>
        </p:nvSpPr>
        <p:spPr>
          <a:xfrm>
            <a:off x="9804400" y="5292191"/>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98" name="Cercle"/>
          <p:cNvSpPr/>
          <p:nvPr/>
        </p:nvSpPr>
        <p:spPr>
          <a:xfrm>
            <a:off x="6515100" y="7908391"/>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299" name="Cercle"/>
          <p:cNvSpPr/>
          <p:nvPr/>
        </p:nvSpPr>
        <p:spPr>
          <a:xfrm>
            <a:off x="-12700" y="7908391"/>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00" name="Cercle"/>
          <p:cNvSpPr/>
          <p:nvPr/>
        </p:nvSpPr>
        <p:spPr>
          <a:xfrm>
            <a:off x="3162300" y="5292191"/>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01" name="Cercle"/>
          <p:cNvSpPr/>
          <p:nvPr/>
        </p:nvSpPr>
        <p:spPr>
          <a:xfrm>
            <a:off x="4876800" y="40311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02" name="Cercle"/>
          <p:cNvSpPr/>
          <p:nvPr/>
        </p:nvSpPr>
        <p:spPr>
          <a:xfrm>
            <a:off x="6946900" y="9298304"/>
            <a:ext cx="261417" cy="261418"/>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03" name="Chemin du Pied d’Argent à Chèvreville"/>
          <p:cNvSpPr txBox="1"/>
          <p:nvPr/>
        </p:nvSpPr>
        <p:spPr>
          <a:xfrm>
            <a:off x="7389774" y="9204502"/>
            <a:ext cx="5137837" cy="449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chemeClr val="accent6">
                    <a:satOff val="-15808"/>
                    <a:lumOff val="-17557"/>
                  </a:schemeClr>
                </a:solidFill>
              </a:defRPr>
            </a:lvl1pPr>
          </a:lstStyle>
          <a:p>
            <a:pPr/>
            <a:r>
              <a:t>Chemin du Pied d’Argent à Chèvreville</a:t>
            </a:r>
          </a:p>
        </p:txBody>
      </p:sp>
      <p:sp>
        <p:nvSpPr>
          <p:cNvPr id="1304" name="Le Pied d’Argent"/>
          <p:cNvSpPr txBox="1"/>
          <p:nvPr/>
        </p:nvSpPr>
        <p:spPr>
          <a:xfrm>
            <a:off x="32765" y="8427542"/>
            <a:ext cx="2670621"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solidFill>
                  <a:schemeClr val="accent6">
                    <a:satOff val="-15808"/>
                    <a:lumOff val="-17557"/>
                  </a:schemeClr>
                </a:solidFill>
              </a:defRPr>
            </a:lvl1pPr>
          </a:lstStyle>
          <a:p>
            <a:pPr/>
            <a:r>
              <a:t>Le Pied d’Argent</a:t>
            </a:r>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06" name="Capture d’écran 2026-10-06 à 13.15.42.jpg" descr="Capture d’écran 2026-10-06 à 13.15.42.jpg"/>
          <p:cNvPicPr>
            <a:picLocks noChangeAspect="1"/>
          </p:cNvPicPr>
          <p:nvPr/>
        </p:nvPicPr>
        <p:blipFill>
          <a:blip r:embed="rId2">
            <a:extLst/>
          </a:blip>
          <a:stretch>
            <a:fillRect/>
          </a:stretch>
        </p:blipFill>
        <p:spPr>
          <a:xfrm>
            <a:off x="0" y="1330219"/>
            <a:ext cx="16894374" cy="9503086"/>
          </a:xfrm>
          <a:prstGeom prst="rect">
            <a:avLst/>
          </a:prstGeom>
          <a:ln w="12700">
            <a:miter lim="400000"/>
          </a:ln>
        </p:spPr>
      </p:pic>
      <p:sp>
        <p:nvSpPr>
          <p:cNvPr id="1307" name="Dater le bocage"/>
          <p:cNvSpPr txBox="1"/>
          <p:nvPr>
            <p:ph type="title"/>
          </p:nvPr>
        </p:nvSpPr>
        <p:spPr>
          <a:xfrm>
            <a:off x="952500" y="-30361"/>
            <a:ext cx="11099800" cy="1335783"/>
          </a:xfrm>
          <a:prstGeom prst="rect">
            <a:avLst/>
          </a:prstGeom>
        </p:spPr>
        <p:txBody>
          <a:bodyPr/>
          <a:lstStyle/>
          <a:p>
            <a:pPr/>
            <a:r>
              <a:t>Dater le bocage</a:t>
            </a:r>
          </a:p>
        </p:txBody>
      </p:sp>
      <p:sp>
        <p:nvSpPr>
          <p:cNvPr id="1308" name="Ovale"/>
          <p:cNvSpPr/>
          <p:nvPr/>
        </p:nvSpPr>
        <p:spPr>
          <a:xfrm rot="19723530">
            <a:off x="7947765" y="2664132"/>
            <a:ext cx="2869728" cy="2383461"/>
          </a:xfrm>
          <a:prstGeom prst="ellipse">
            <a:avLst/>
          </a:prstGeom>
          <a:ln w="254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09" name="D593"/>
          <p:cNvSpPr txBox="1"/>
          <p:nvPr/>
        </p:nvSpPr>
        <p:spPr>
          <a:xfrm rot="19823514">
            <a:off x="6954266" y="4590389"/>
            <a:ext cx="107828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D593</a:t>
            </a:r>
          </a:p>
        </p:txBody>
      </p:sp>
      <p:sp>
        <p:nvSpPr>
          <p:cNvPr id="1310" name="Chèvreville"/>
          <p:cNvSpPr txBox="1"/>
          <p:nvPr/>
        </p:nvSpPr>
        <p:spPr>
          <a:xfrm>
            <a:off x="10573766" y="1440789"/>
            <a:ext cx="209346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Chèvreville</a:t>
            </a:r>
          </a:p>
        </p:txBody>
      </p:sp>
      <p:sp>
        <p:nvSpPr>
          <p:cNvPr id="1311" name="Le Pointon"/>
          <p:cNvSpPr txBox="1"/>
          <p:nvPr/>
        </p:nvSpPr>
        <p:spPr>
          <a:xfrm>
            <a:off x="6446265" y="9124289"/>
            <a:ext cx="207152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Le Pointon</a:t>
            </a:r>
          </a:p>
        </p:txBody>
      </p:sp>
      <p:sp>
        <p:nvSpPr>
          <p:cNvPr id="1312" name="Cercle"/>
          <p:cNvSpPr/>
          <p:nvPr/>
        </p:nvSpPr>
        <p:spPr>
          <a:xfrm>
            <a:off x="11061700" y="25833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13" name="Cercle"/>
          <p:cNvSpPr/>
          <p:nvPr/>
        </p:nvSpPr>
        <p:spPr>
          <a:xfrm>
            <a:off x="6032500" y="61901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14" name="Cercle"/>
          <p:cNvSpPr/>
          <p:nvPr/>
        </p:nvSpPr>
        <p:spPr>
          <a:xfrm>
            <a:off x="1092200" y="9504883"/>
            <a:ext cx="261417" cy="261417"/>
          </a:xfrm>
          <a:prstGeom prst="ellipse">
            <a:avLst/>
          </a:prstGeom>
          <a:solidFill>
            <a:schemeClr val="accent6">
              <a:hueOff val="-146070"/>
              <a:satOff val="-10048"/>
              <a:lumOff val="-3062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15" name="Rectangle"/>
          <p:cNvSpPr/>
          <p:nvPr/>
        </p:nvSpPr>
        <p:spPr>
          <a:xfrm>
            <a:off x="696912" y="1456791"/>
            <a:ext cx="2998788" cy="261418"/>
          </a:xfrm>
          <a:prstGeom prst="rect">
            <a:avLst/>
          </a:prstGeom>
          <a:solidFill>
            <a:srgbClr val="FFFFFF"/>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16" name="Chemin du Pied d’Argent à Chèvreville"/>
          <p:cNvSpPr txBox="1"/>
          <p:nvPr/>
        </p:nvSpPr>
        <p:spPr>
          <a:xfrm rot="19284624">
            <a:off x="3933482" y="6664501"/>
            <a:ext cx="5137836" cy="44902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solidFill>
                  <a:srgbClr val="FFFFFF"/>
                </a:solidFill>
              </a:defRPr>
            </a:lvl1pPr>
          </a:lstStyle>
          <a:p>
            <a:pPr/>
            <a:r>
              <a:t>Chemin du Pied d’Argent à Chèvreville</a:t>
            </a: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8" name="3) Vezins et les Biards : barrage et chemins perdus"/>
          <p:cNvSpPr txBox="1"/>
          <p:nvPr>
            <p:ph type="title"/>
          </p:nvPr>
        </p:nvSpPr>
        <p:spPr>
          <a:prstGeom prst="rect">
            <a:avLst/>
          </a:prstGeom>
        </p:spPr>
        <p:txBody>
          <a:bodyPr/>
          <a:lstStyle>
            <a:lvl1pPr defTabSz="484886">
              <a:defRPr sz="6640"/>
            </a:lvl1pPr>
          </a:lstStyle>
          <a:p>
            <a:pPr/>
            <a:r>
              <a:t>3) Vezins et les Biards : barrage et chemins perdus</a:t>
            </a:r>
          </a:p>
        </p:txBody>
      </p:sp>
      <p:pic>
        <p:nvPicPr>
          <p:cNvPr id="1319" name="DSC05062-barrage copie.JPG" descr="DSC05062-barrage copie.JPG"/>
          <p:cNvPicPr>
            <a:picLocks noChangeAspect="1"/>
          </p:cNvPicPr>
          <p:nvPr/>
        </p:nvPicPr>
        <p:blipFill>
          <a:blip r:embed="rId2">
            <a:extLst/>
          </a:blip>
          <a:stretch>
            <a:fillRect/>
          </a:stretch>
        </p:blipFill>
        <p:spPr>
          <a:xfrm>
            <a:off x="0" y="2396066"/>
            <a:ext cx="13004800" cy="8669868"/>
          </a:xfrm>
          <a:prstGeom prst="rect">
            <a:avLst/>
          </a:prstGeom>
          <a:ln w="12700">
            <a:miter lim="400000"/>
          </a:ln>
        </p:spPr>
      </p:pic>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21" name="vezins-barrage.jpg" descr="vezins-barrage.jpg"/>
          <p:cNvPicPr>
            <a:picLocks noChangeAspect="1"/>
          </p:cNvPicPr>
          <p:nvPr/>
        </p:nvPicPr>
        <p:blipFill>
          <a:blip r:embed="rId2">
            <a:extLst/>
          </a:blip>
          <a:stretch>
            <a:fillRect/>
          </a:stretch>
        </p:blipFill>
        <p:spPr>
          <a:xfrm>
            <a:off x="0" y="576921"/>
            <a:ext cx="13004801" cy="9176285"/>
          </a:xfrm>
          <a:prstGeom prst="rect">
            <a:avLst/>
          </a:prstGeom>
          <a:ln w="12700">
            <a:miter lim="400000"/>
          </a:ln>
        </p:spPr>
      </p:pic>
      <p:sp>
        <p:nvSpPr>
          <p:cNvPr id="1322" name="La Sélune - Sud-Manche - Barrage de Vezins"/>
          <p:cNvSpPr txBox="1"/>
          <p:nvPr>
            <p:ph type="title"/>
          </p:nvPr>
        </p:nvSpPr>
        <p:spPr>
          <a:xfrm>
            <a:off x="3770" y="-62839"/>
            <a:ext cx="12997260" cy="687058"/>
          </a:xfrm>
          <a:prstGeom prst="rect">
            <a:avLst/>
          </a:prstGeom>
        </p:spPr>
        <p:txBody>
          <a:bodyPr/>
          <a:lstStyle>
            <a:lvl1pPr defTabSz="280415">
              <a:defRPr sz="3839"/>
            </a:lvl1pPr>
          </a:lstStyle>
          <a:p>
            <a:pPr/>
            <a:r>
              <a:t>La Sélune - Sud-Manche - Barrage de Vezins</a:t>
            </a:r>
          </a:p>
        </p:txBody>
      </p:sp>
      <p:sp>
        <p:nvSpPr>
          <p:cNvPr id="1323" name="Isolant"/>
          <p:cNvSpPr txBox="1"/>
          <p:nvPr/>
        </p:nvSpPr>
        <p:spPr>
          <a:xfrm>
            <a:off x="1653455" y="6187204"/>
            <a:ext cx="1095757"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Isolant</a:t>
            </a:r>
          </a:p>
        </p:txBody>
      </p:sp>
      <p:sp>
        <p:nvSpPr>
          <p:cNvPr id="1324" name="Sélune"/>
          <p:cNvSpPr txBox="1"/>
          <p:nvPr/>
        </p:nvSpPr>
        <p:spPr>
          <a:xfrm>
            <a:off x="4749055" y="4934534"/>
            <a:ext cx="1102157"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Sélune</a:t>
            </a:r>
          </a:p>
        </p:txBody>
      </p:sp>
      <p:sp>
        <p:nvSpPr>
          <p:cNvPr id="1325" name="Sud"/>
          <p:cNvSpPr txBox="1"/>
          <p:nvPr/>
        </p:nvSpPr>
        <p:spPr>
          <a:xfrm>
            <a:off x="5908852" y="734670"/>
            <a:ext cx="679096"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Sud</a:t>
            </a:r>
          </a:p>
        </p:txBody>
      </p:sp>
      <p:sp>
        <p:nvSpPr>
          <p:cNvPr id="1326" name="Nord"/>
          <p:cNvSpPr txBox="1"/>
          <p:nvPr/>
        </p:nvSpPr>
        <p:spPr>
          <a:xfrm>
            <a:off x="5835548" y="9319870"/>
            <a:ext cx="825704"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Nord</a:t>
            </a:r>
          </a:p>
        </p:txBody>
      </p:sp>
      <p:sp>
        <p:nvSpPr>
          <p:cNvPr id="1327" name="Amont"/>
          <p:cNvSpPr txBox="1"/>
          <p:nvPr/>
        </p:nvSpPr>
        <p:spPr>
          <a:xfrm>
            <a:off x="428447" y="4527737"/>
            <a:ext cx="1073506"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Amont</a:t>
            </a:r>
          </a:p>
        </p:txBody>
      </p:sp>
      <p:sp>
        <p:nvSpPr>
          <p:cNvPr id="1328" name="Sélune…"/>
          <p:cNvSpPr txBox="1"/>
          <p:nvPr/>
        </p:nvSpPr>
        <p:spPr>
          <a:xfrm>
            <a:off x="9083988" y="6612653"/>
            <a:ext cx="1102158" cy="8293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b="1" sz="2400"/>
            </a:pPr>
            <a:r>
              <a:t>Sélune</a:t>
            </a:r>
          </a:p>
          <a:p>
            <a:pPr algn="ctr">
              <a:spcBef>
                <a:spcPts val="0"/>
              </a:spcBef>
              <a:defRPr b="1" sz="2400"/>
            </a:pPr>
            <a:r>
              <a:t>Aval</a:t>
            </a:r>
          </a:p>
        </p:txBody>
      </p:sp>
      <p:sp>
        <p:nvSpPr>
          <p:cNvPr id="1329" name="Vers la baie"/>
          <p:cNvSpPr txBox="1"/>
          <p:nvPr/>
        </p:nvSpPr>
        <p:spPr>
          <a:xfrm>
            <a:off x="11147297" y="9319870"/>
            <a:ext cx="1784605"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Vers la baie</a:t>
            </a:r>
          </a:p>
        </p:txBody>
      </p:sp>
      <p:sp>
        <p:nvSpPr>
          <p:cNvPr id="1330" name="Ligne"/>
          <p:cNvSpPr/>
          <p:nvPr/>
        </p:nvSpPr>
        <p:spPr>
          <a:xfrm>
            <a:off x="10000654" y="7333169"/>
            <a:ext cx="1" cy="829360"/>
          </a:xfrm>
          <a:prstGeom prst="line">
            <a:avLst/>
          </a:prstGeom>
          <a:ln w="25400">
            <a:solidFill>
              <a:srgbClr val="000000"/>
            </a:solidFill>
            <a:miter lim="400000"/>
            <a:tailEnd type="triangle"/>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2" name="Capture d’écran 2021-11-02 à 14.59.09.jpg" descr="Capture d’écran 2021-11-02 à 14.59.09.jpg"/>
          <p:cNvPicPr>
            <a:picLocks noChangeAspect="1"/>
          </p:cNvPicPr>
          <p:nvPr/>
        </p:nvPicPr>
        <p:blipFill>
          <a:blip r:embed="rId2">
            <a:extLst/>
          </a:blip>
          <a:stretch>
            <a:fillRect/>
          </a:stretch>
        </p:blipFill>
        <p:spPr>
          <a:xfrm>
            <a:off x="-1" y="2124395"/>
            <a:ext cx="13004801" cy="6374496"/>
          </a:xfrm>
          <a:prstGeom prst="rect">
            <a:avLst/>
          </a:prstGeom>
          <a:ln w="12700">
            <a:miter lim="400000"/>
          </a:ln>
        </p:spPr>
      </p:pic>
      <p:sp>
        <p:nvSpPr>
          <p:cNvPr id="1333" name="Avant démantèlement"/>
          <p:cNvSpPr txBox="1"/>
          <p:nvPr>
            <p:ph type="title"/>
          </p:nvPr>
        </p:nvSpPr>
        <p:spPr>
          <a:xfrm>
            <a:off x="25730" y="16933"/>
            <a:ext cx="12953340" cy="2227991"/>
          </a:xfrm>
          <a:prstGeom prst="rect">
            <a:avLst/>
          </a:prstGeom>
        </p:spPr>
        <p:txBody>
          <a:bodyPr/>
          <a:lstStyle/>
          <a:p>
            <a:pPr/>
            <a:r>
              <a:t>Avant démantèlement</a:t>
            </a:r>
          </a:p>
        </p:txBody>
      </p:sp>
      <p:sp>
        <p:nvSpPr>
          <p:cNvPr id="1334" name="2019"/>
          <p:cNvSpPr txBox="1"/>
          <p:nvPr/>
        </p:nvSpPr>
        <p:spPr>
          <a:xfrm>
            <a:off x="6106312" y="8778003"/>
            <a:ext cx="792176"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2019</a:t>
            </a:r>
          </a:p>
        </p:txBody>
      </p:sp>
      <p:sp>
        <p:nvSpPr>
          <p:cNvPr id="1335" name="Sud"/>
          <p:cNvSpPr txBox="1"/>
          <p:nvPr/>
        </p:nvSpPr>
        <p:spPr>
          <a:xfrm>
            <a:off x="6298319" y="2021603"/>
            <a:ext cx="679096"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Sud</a:t>
            </a:r>
          </a:p>
        </p:txBody>
      </p:sp>
      <p:sp>
        <p:nvSpPr>
          <p:cNvPr id="1336" name="Vers la…"/>
          <p:cNvSpPr txBox="1"/>
          <p:nvPr/>
        </p:nvSpPr>
        <p:spPr>
          <a:xfrm>
            <a:off x="6738789" y="7628653"/>
            <a:ext cx="1085089" cy="8293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b="1" sz="2400"/>
            </a:pPr>
            <a:r>
              <a:t>Vers la</a:t>
            </a:r>
          </a:p>
          <a:p>
            <a:pPr algn="ctr">
              <a:spcBef>
                <a:spcPts val="0"/>
              </a:spcBef>
              <a:defRPr b="1" sz="2400"/>
            </a:pPr>
            <a:r>
              <a:t>baie</a:t>
            </a:r>
          </a:p>
        </p:txBody>
      </p:sp>
      <p:sp>
        <p:nvSpPr>
          <p:cNvPr id="1337" name="&lt;— vers St-Hilaire-du-Ht"/>
          <p:cNvSpPr txBox="1"/>
          <p:nvPr/>
        </p:nvSpPr>
        <p:spPr>
          <a:xfrm>
            <a:off x="18017" y="2021603"/>
            <a:ext cx="3689300"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&lt;— vers St-Hilaire-du-Ht</a:t>
            </a:r>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9" name="barrage-vezins-cpa.jpg" descr="barrage-vezins-cpa.jpg"/>
          <p:cNvPicPr>
            <a:picLocks noChangeAspect="1"/>
          </p:cNvPicPr>
          <p:nvPr/>
        </p:nvPicPr>
        <p:blipFill>
          <a:blip r:embed="rId2">
            <a:extLst/>
          </a:blip>
          <a:stretch>
            <a:fillRect/>
          </a:stretch>
        </p:blipFill>
        <p:spPr>
          <a:xfrm>
            <a:off x="-1" y="794797"/>
            <a:ext cx="13004801" cy="8978658"/>
          </a:xfrm>
          <a:prstGeom prst="rect">
            <a:avLst/>
          </a:prstGeom>
          <a:ln w="12700">
            <a:miter lim="400000"/>
          </a:ln>
        </p:spPr>
      </p:pic>
      <p:sp>
        <p:nvSpPr>
          <p:cNvPr id="1340" name="Barrage de Vezins"/>
          <p:cNvSpPr txBox="1"/>
          <p:nvPr>
            <p:ph type="title"/>
          </p:nvPr>
        </p:nvSpPr>
        <p:spPr>
          <a:xfrm>
            <a:off x="3770" y="-75539"/>
            <a:ext cx="12997260" cy="950384"/>
          </a:xfrm>
          <a:prstGeom prst="rect">
            <a:avLst/>
          </a:prstGeom>
        </p:spPr>
        <p:txBody>
          <a:bodyPr/>
          <a:lstStyle>
            <a:lvl1pPr defTabSz="403097">
              <a:defRPr sz="5520"/>
            </a:lvl1pPr>
          </a:lstStyle>
          <a:p>
            <a:pPr/>
            <a:r>
              <a:t>Barrage de Vezins</a:t>
            </a:r>
          </a:p>
        </p:txBody>
      </p:sp>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2" name="derasementVezins1.jpg" descr="derasementVezins1.jpg"/>
          <p:cNvPicPr>
            <a:picLocks noChangeAspect="1"/>
          </p:cNvPicPr>
          <p:nvPr/>
        </p:nvPicPr>
        <p:blipFill>
          <a:blip r:embed="rId2">
            <a:extLst/>
          </a:blip>
          <a:stretch>
            <a:fillRect/>
          </a:stretch>
        </p:blipFill>
        <p:spPr>
          <a:xfrm>
            <a:off x="0" y="2420887"/>
            <a:ext cx="13004800" cy="7315201"/>
          </a:xfrm>
          <a:prstGeom prst="rect">
            <a:avLst/>
          </a:prstGeom>
          <a:ln w="12700">
            <a:miter lim="400000"/>
          </a:ln>
        </p:spPr>
      </p:pic>
      <p:sp>
        <p:nvSpPr>
          <p:cNvPr id="1343" name="Barrage de Vezins"/>
          <p:cNvSpPr txBox="1"/>
          <p:nvPr>
            <p:ph type="title"/>
          </p:nvPr>
        </p:nvSpPr>
        <p:spPr>
          <a:xfrm>
            <a:off x="3770" y="-75539"/>
            <a:ext cx="12997260" cy="950384"/>
          </a:xfrm>
          <a:prstGeom prst="rect">
            <a:avLst/>
          </a:prstGeom>
        </p:spPr>
        <p:txBody>
          <a:bodyPr/>
          <a:lstStyle>
            <a:lvl1pPr defTabSz="403097">
              <a:defRPr sz="5520"/>
            </a:lvl1pPr>
          </a:lstStyle>
          <a:p>
            <a:pPr/>
            <a:r>
              <a:t>Barrage de Vezins</a:t>
            </a:r>
          </a:p>
        </p:txBody>
      </p:sp>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5" name="derasementVezins2.jpg" descr="derasementVezins2.jpg"/>
          <p:cNvPicPr>
            <a:picLocks noChangeAspect="1"/>
          </p:cNvPicPr>
          <p:nvPr/>
        </p:nvPicPr>
        <p:blipFill>
          <a:blip r:embed="rId2">
            <a:extLst/>
          </a:blip>
          <a:stretch>
            <a:fillRect/>
          </a:stretch>
        </p:blipFill>
        <p:spPr>
          <a:xfrm>
            <a:off x="0" y="2428726"/>
            <a:ext cx="13004800" cy="7315201"/>
          </a:xfrm>
          <a:prstGeom prst="rect">
            <a:avLst/>
          </a:prstGeom>
          <a:ln w="12700">
            <a:miter lim="400000"/>
          </a:ln>
        </p:spPr>
      </p:pic>
      <p:sp>
        <p:nvSpPr>
          <p:cNvPr id="1346" name="Barrage de Vezins"/>
          <p:cNvSpPr txBox="1"/>
          <p:nvPr>
            <p:ph type="title"/>
          </p:nvPr>
        </p:nvSpPr>
        <p:spPr>
          <a:xfrm>
            <a:off x="3770" y="-75539"/>
            <a:ext cx="12997260" cy="950384"/>
          </a:xfrm>
          <a:prstGeom prst="rect">
            <a:avLst/>
          </a:prstGeom>
        </p:spPr>
        <p:txBody>
          <a:bodyPr/>
          <a:lstStyle>
            <a:lvl1pPr defTabSz="403097">
              <a:defRPr sz="5520"/>
            </a:lvl1pPr>
          </a:lstStyle>
          <a:p>
            <a:pPr/>
            <a:r>
              <a:t>Barrage de Vezins</a:t>
            </a:r>
          </a:p>
        </p:txBody>
      </p:sp>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8" name="pont-biards122*** copie.jpg" descr="pont-biards122*** copie.jpg"/>
          <p:cNvPicPr>
            <a:picLocks noChangeAspect="1"/>
          </p:cNvPicPr>
          <p:nvPr/>
        </p:nvPicPr>
        <p:blipFill>
          <a:blip r:embed="rId2">
            <a:extLst/>
          </a:blip>
          <a:stretch>
            <a:fillRect/>
          </a:stretch>
        </p:blipFill>
        <p:spPr>
          <a:xfrm>
            <a:off x="0" y="-12782"/>
            <a:ext cx="13717380" cy="9779164"/>
          </a:xfrm>
          <a:prstGeom prst="rect">
            <a:avLst/>
          </a:prstGeom>
          <a:ln w="12700">
            <a:miter lim="400000"/>
          </a:ln>
        </p:spPr>
      </p:pic>
      <p:sp>
        <p:nvSpPr>
          <p:cNvPr id="1349" name="5) Vezins et les Biards : barrage et chemins perdus"/>
          <p:cNvSpPr txBox="1"/>
          <p:nvPr>
            <p:ph type="title"/>
          </p:nvPr>
        </p:nvSpPr>
        <p:spPr>
          <a:xfrm>
            <a:off x="18984" y="8112654"/>
            <a:ext cx="12966832" cy="1240235"/>
          </a:xfrm>
          <a:prstGeom prst="rect">
            <a:avLst/>
          </a:prstGeom>
        </p:spPr>
        <p:txBody>
          <a:bodyPr/>
          <a:lstStyle>
            <a:lvl1pPr defTabSz="315468">
              <a:defRPr sz="4320">
                <a:solidFill>
                  <a:srgbClr val="FFFFFF"/>
                </a:solidFill>
              </a:defRPr>
            </a:lvl1pPr>
          </a:lstStyle>
          <a:p>
            <a:pPr/>
            <a:r>
              <a:t>5) Vezins et les Biards : barrage et chemins perdus</a:t>
            </a:r>
          </a:p>
        </p:txBody>
      </p:sp>
      <p:sp>
        <p:nvSpPr>
          <p:cNvPr id="1350" name="Sélune"/>
          <p:cNvSpPr txBox="1"/>
          <p:nvPr/>
        </p:nvSpPr>
        <p:spPr>
          <a:xfrm>
            <a:off x="7979088" y="4417670"/>
            <a:ext cx="1102158"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Sélune</a:t>
            </a:r>
          </a:p>
        </p:txBody>
      </p:sp>
      <p:sp>
        <p:nvSpPr>
          <p:cNvPr id="1351" name="Aval"/>
          <p:cNvSpPr txBox="1"/>
          <p:nvPr/>
        </p:nvSpPr>
        <p:spPr>
          <a:xfrm>
            <a:off x="900921" y="6856070"/>
            <a:ext cx="729692"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Aval</a:t>
            </a:r>
          </a:p>
        </p:txBody>
      </p:sp>
      <p:sp>
        <p:nvSpPr>
          <p:cNvPr id="1352" name="Amont"/>
          <p:cNvSpPr txBox="1"/>
          <p:nvPr/>
        </p:nvSpPr>
        <p:spPr>
          <a:xfrm>
            <a:off x="10736614" y="3249270"/>
            <a:ext cx="1073506"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Amont</a:t>
            </a:r>
          </a:p>
        </p:txBody>
      </p:sp>
      <p:sp>
        <p:nvSpPr>
          <p:cNvPr id="1353" name="Nord-Ouest"/>
          <p:cNvSpPr txBox="1"/>
          <p:nvPr/>
        </p:nvSpPr>
        <p:spPr>
          <a:xfrm>
            <a:off x="320886" y="4553137"/>
            <a:ext cx="1813561"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Nord-Ouest</a:t>
            </a:r>
          </a:p>
        </p:txBody>
      </p:sp>
      <p:sp>
        <p:nvSpPr>
          <p:cNvPr id="1354" name="Sud-Est"/>
          <p:cNvSpPr txBox="1"/>
          <p:nvPr/>
        </p:nvSpPr>
        <p:spPr>
          <a:xfrm>
            <a:off x="11010087" y="4553137"/>
            <a:ext cx="1271626"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Sud-Est</a:t>
            </a:r>
          </a:p>
        </p:txBody>
      </p:sp>
      <p:sp>
        <p:nvSpPr>
          <p:cNvPr id="1355" name="Rive concave"/>
          <p:cNvSpPr txBox="1"/>
          <p:nvPr/>
        </p:nvSpPr>
        <p:spPr>
          <a:xfrm>
            <a:off x="6908368" y="1984699"/>
            <a:ext cx="1651864" cy="39940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1900">
                <a:solidFill>
                  <a:srgbClr val="FFFFFF"/>
                </a:solidFill>
              </a:defRPr>
            </a:lvl1pPr>
          </a:lstStyle>
          <a:p>
            <a:pPr/>
            <a:r>
              <a:t>Rive concave</a:t>
            </a:r>
          </a:p>
        </p:txBody>
      </p:sp>
      <p:sp>
        <p:nvSpPr>
          <p:cNvPr id="1356" name="Rive…"/>
          <p:cNvSpPr txBox="1"/>
          <p:nvPr/>
        </p:nvSpPr>
        <p:spPr>
          <a:xfrm>
            <a:off x="8961901" y="2860999"/>
            <a:ext cx="1075398" cy="70420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b="1" sz="1900">
                <a:solidFill>
                  <a:srgbClr val="FFFFFF"/>
                </a:solidFill>
              </a:defRPr>
            </a:pPr>
            <a:r>
              <a:t>Rive</a:t>
            </a:r>
          </a:p>
          <a:p>
            <a:pPr algn="ctr">
              <a:spcBef>
                <a:spcPts val="0"/>
              </a:spcBef>
              <a:defRPr b="1" sz="1900">
                <a:solidFill>
                  <a:srgbClr val="FFFFFF"/>
                </a:solidFill>
              </a:defRPr>
            </a:pPr>
            <a:r>
              <a:t>convexe</a:t>
            </a:r>
          </a:p>
        </p:txBody>
      </p:sp>
      <p:sp>
        <p:nvSpPr>
          <p:cNvPr id="1357" name="Ovale"/>
          <p:cNvSpPr/>
          <p:nvPr/>
        </p:nvSpPr>
        <p:spPr>
          <a:xfrm>
            <a:off x="8876903" y="7376864"/>
            <a:ext cx="1673201" cy="862981"/>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58" name="Ligne"/>
          <p:cNvSpPr/>
          <p:nvPr/>
        </p:nvSpPr>
        <p:spPr>
          <a:xfrm>
            <a:off x="1855043" y="6445872"/>
            <a:ext cx="8499724" cy="1538409"/>
          </a:xfrm>
          <a:prstGeom prst="line">
            <a:avLst/>
          </a:prstGeom>
          <a:ln w="25400">
            <a:solidFill>
              <a:srgbClr val="FFFFFF"/>
            </a:solidFill>
            <a:miter lim="400000"/>
          </a:ln>
        </p:spPr>
        <p:txBody>
          <a:bodyPr lIns="50800" tIns="50800" rIns="50800" bIns="50800" anchor="ctr"/>
          <a:lstStyle/>
          <a:p>
            <a:pPr/>
          </a:p>
        </p:txBody>
      </p:sp>
      <p:sp>
        <p:nvSpPr>
          <p:cNvPr id="1359" name="Ligne"/>
          <p:cNvSpPr/>
          <p:nvPr/>
        </p:nvSpPr>
        <p:spPr>
          <a:xfrm>
            <a:off x="6316907" y="5967660"/>
            <a:ext cx="707232" cy="1410792"/>
          </a:xfrm>
          <a:prstGeom prst="line">
            <a:avLst/>
          </a:prstGeom>
          <a:ln w="25400">
            <a:solidFill>
              <a:srgbClr val="FFFFFF"/>
            </a:solidFill>
            <a:miter lim="400000"/>
          </a:ln>
        </p:spPr>
        <p:txBody>
          <a:bodyPr lIns="50800" tIns="50800" rIns="50800" bIns="50800" anchor="ctr"/>
          <a:lstStyle/>
          <a:p>
            <a:pPr/>
          </a:p>
        </p:txBody>
      </p:sp>
      <p:sp>
        <p:nvSpPr>
          <p:cNvPr id="1360" name="Ligne"/>
          <p:cNvSpPr/>
          <p:nvPr/>
        </p:nvSpPr>
        <p:spPr>
          <a:xfrm>
            <a:off x="4382093" y="4857204"/>
            <a:ext cx="1802291" cy="878318"/>
          </a:xfrm>
          <a:prstGeom prst="line">
            <a:avLst/>
          </a:prstGeom>
          <a:ln w="25400">
            <a:solidFill>
              <a:srgbClr val="FFFFFF"/>
            </a:solidFill>
            <a:miter lim="400000"/>
          </a:ln>
        </p:spPr>
        <p:txBody>
          <a:bodyPr lIns="50800" tIns="50800" rIns="50800" bIns="50800" anchor="ctr"/>
          <a:lstStyle/>
          <a:p>
            <a:pPr/>
          </a:p>
        </p:txBody>
      </p:sp>
      <p:sp>
        <p:nvSpPr>
          <p:cNvPr id="1361" name="Ligne"/>
          <p:cNvSpPr/>
          <p:nvPr/>
        </p:nvSpPr>
        <p:spPr>
          <a:xfrm flipH="1">
            <a:off x="10592837" y="6404001"/>
            <a:ext cx="156917" cy="1622151"/>
          </a:xfrm>
          <a:prstGeom prst="line">
            <a:avLst/>
          </a:prstGeom>
          <a:ln w="25400">
            <a:solidFill>
              <a:srgbClr val="FFFFFF"/>
            </a:solidFill>
            <a:miter lim="400000"/>
          </a:ln>
        </p:spPr>
        <p:txBody>
          <a:bodyPr lIns="50800" tIns="50800" rIns="50800" bIns="50800" anchor="ctr"/>
          <a:lstStyle/>
          <a:p>
            <a:pPr/>
          </a:p>
        </p:txBody>
      </p:sp>
      <p:sp>
        <p:nvSpPr>
          <p:cNvPr id="1362" name="Yvrande"/>
          <p:cNvSpPr txBox="1"/>
          <p:nvPr/>
        </p:nvSpPr>
        <p:spPr>
          <a:xfrm>
            <a:off x="4513038" y="5281270"/>
            <a:ext cx="1294791"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Yvrande</a:t>
            </a:r>
          </a:p>
        </p:txBody>
      </p:sp>
      <p:sp>
        <p:nvSpPr>
          <p:cNvPr id="1363" name="C"/>
          <p:cNvSpPr txBox="1"/>
          <p:nvPr/>
        </p:nvSpPr>
        <p:spPr>
          <a:xfrm>
            <a:off x="5315966" y="5803746"/>
            <a:ext cx="40772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1364" name="B"/>
          <p:cNvSpPr txBox="1"/>
          <p:nvPr/>
        </p:nvSpPr>
        <p:spPr>
          <a:xfrm>
            <a:off x="9621266" y="7295489"/>
            <a:ext cx="3926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1365" name="Ancienne route et ancien pont des Biards"/>
          <p:cNvSpPr txBox="1"/>
          <p:nvPr/>
        </p:nvSpPr>
        <p:spPr>
          <a:xfrm rot="573494">
            <a:off x="1594866" y="7060775"/>
            <a:ext cx="760465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Ancienne route et ancien pont des Biards</a:t>
            </a:r>
          </a:p>
        </p:txBody>
      </p:sp>
    </p:spTree>
  </p:cSld>
  <p:clrMapOvr>
    <a:masterClrMapping/>
  </p:clrMapOvr>
  <p:transition xmlns:p14="http://schemas.microsoft.com/office/powerpoint/2010/main" spd="med" advClick="1"/>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67" name="Ponts-des-Biards-ancien*** copie.jpg" descr="Ponts-des-Biards-ancien*** copie.jpg"/>
          <p:cNvPicPr>
            <a:picLocks noChangeAspect="1"/>
          </p:cNvPicPr>
          <p:nvPr/>
        </p:nvPicPr>
        <p:blipFill>
          <a:blip r:embed="rId2">
            <a:extLst/>
          </a:blip>
          <a:stretch>
            <a:fillRect/>
          </a:stretch>
        </p:blipFill>
        <p:spPr>
          <a:xfrm>
            <a:off x="-1473200" y="6096"/>
            <a:ext cx="15044648" cy="9741408"/>
          </a:xfrm>
          <a:prstGeom prst="rect">
            <a:avLst/>
          </a:prstGeom>
          <a:ln w="12700">
            <a:miter lim="400000"/>
          </a:ln>
        </p:spPr>
      </p:pic>
      <p:sp>
        <p:nvSpPr>
          <p:cNvPr id="1368" name="5) Vezins et les Biards : barrage et chemins perdus"/>
          <p:cNvSpPr txBox="1"/>
          <p:nvPr>
            <p:ph type="title"/>
          </p:nvPr>
        </p:nvSpPr>
        <p:spPr>
          <a:xfrm>
            <a:off x="18984" y="8112654"/>
            <a:ext cx="12966832" cy="1240235"/>
          </a:xfrm>
          <a:prstGeom prst="rect">
            <a:avLst/>
          </a:prstGeom>
        </p:spPr>
        <p:txBody>
          <a:bodyPr/>
          <a:lstStyle>
            <a:lvl1pPr defTabSz="315468">
              <a:defRPr sz="4320">
                <a:solidFill>
                  <a:srgbClr val="FFFFFF"/>
                </a:solidFill>
              </a:defRPr>
            </a:lvl1pPr>
          </a:lstStyle>
          <a:p>
            <a:pPr/>
            <a:r>
              <a:t>5) Vezins et les Biards : barrage et chemins perdus</a:t>
            </a:r>
          </a:p>
        </p:txBody>
      </p:sp>
      <p:sp>
        <p:nvSpPr>
          <p:cNvPr id="1369" name="Ovale"/>
          <p:cNvSpPr/>
          <p:nvPr/>
        </p:nvSpPr>
        <p:spPr>
          <a:xfrm>
            <a:off x="11582003" y="6398964"/>
            <a:ext cx="1673201" cy="862981"/>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70" name="C"/>
          <p:cNvSpPr txBox="1"/>
          <p:nvPr/>
        </p:nvSpPr>
        <p:spPr>
          <a:xfrm>
            <a:off x="3372866" y="5580989"/>
            <a:ext cx="40772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1371" name="B"/>
          <p:cNvSpPr txBox="1"/>
          <p:nvPr/>
        </p:nvSpPr>
        <p:spPr>
          <a:xfrm>
            <a:off x="12389866" y="7282789"/>
            <a:ext cx="3926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1372" name="Ancienne route et ancien pont des Biards"/>
          <p:cNvSpPr txBox="1"/>
          <p:nvPr/>
        </p:nvSpPr>
        <p:spPr>
          <a:xfrm rot="21300000">
            <a:off x="3652266" y="7409789"/>
            <a:ext cx="760465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Ancienne route et ancien pont des Biards</a:t>
            </a:r>
          </a:p>
        </p:txBody>
      </p:sp>
      <p:sp>
        <p:nvSpPr>
          <p:cNvPr id="1373" name="Vers 1932"/>
          <p:cNvSpPr txBox="1"/>
          <p:nvPr/>
        </p:nvSpPr>
        <p:spPr>
          <a:xfrm>
            <a:off x="9176766" y="932789"/>
            <a:ext cx="191384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Vers 1932</a:t>
            </a:r>
          </a:p>
        </p:txBody>
      </p:sp>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5" name="DSC05712-ancienPontLesBiards copie.JPG" descr="DSC05712-ancienPontLesBiards copie.JPG"/>
          <p:cNvPicPr>
            <a:picLocks noChangeAspect="1"/>
          </p:cNvPicPr>
          <p:nvPr/>
        </p:nvPicPr>
        <p:blipFill>
          <a:blip r:embed="rId2">
            <a:extLst/>
          </a:blip>
          <a:stretch>
            <a:fillRect/>
          </a:stretch>
        </p:blipFill>
        <p:spPr>
          <a:xfrm>
            <a:off x="0" y="1085833"/>
            <a:ext cx="13004800" cy="8669868"/>
          </a:xfrm>
          <a:prstGeom prst="rect">
            <a:avLst/>
          </a:prstGeom>
          <a:ln w="12700">
            <a:miter lim="400000"/>
          </a:ln>
        </p:spPr>
      </p:pic>
      <p:sp>
        <p:nvSpPr>
          <p:cNvPr id="1376" name="B"/>
          <p:cNvSpPr txBox="1"/>
          <p:nvPr/>
        </p:nvSpPr>
        <p:spPr>
          <a:xfrm>
            <a:off x="7678166" y="4183989"/>
            <a:ext cx="3926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1377" name="L’ancien pont des Biards"/>
          <p:cNvSpPr txBox="1"/>
          <p:nvPr>
            <p:ph type="title"/>
          </p:nvPr>
        </p:nvSpPr>
        <p:spPr>
          <a:xfrm>
            <a:off x="3770" y="38761"/>
            <a:ext cx="12997260" cy="950384"/>
          </a:xfrm>
          <a:prstGeom prst="rect">
            <a:avLst/>
          </a:prstGeom>
        </p:spPr>
        <p:txBody>
          <a:bodyPr/>
          <a:lstStyle>
            <a:lvl1pPr defTabSz="403097">
              <a:defRPr sz="5520"/>
            </a:lvl1pPr>
          </a:lstStyle>
          <a:p>
            <a:pPr/>
            <a:r>
              <a:t>L’ancien pont des Biards</a:t>
            </a:r>
          </a:p>
        </p:txBody>
      </p:sp>
      <p:sp>
        <p:nvSpPr>
          <p:cNvPr id="1378" name="Il a été sous l’eau depuis les années 1930 jusqu’en 2017"/>
          <p:cNvSpPr txBox="1"/>
          <p:nvPr/>
        </p:nvSpPr>
        <p:spPr>
          <a:xfrm rot="19490891">
            <a:off x="1899117" y="6886991"/>
            <a:ext cx="7148475"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solidFill>
                  <a:srgbClr val="FFFFFF"/>
                </a:solidFill>
              </a:defRPr>
            </a:lvl1pPr>
          </a:lstStyle>
          <a:p>
            <a:pPr/>
            <a:r>
              <a:t>Il a été sous l’eau depuis les années 1930 jusqu’en 2017</a:t>
            </a:r>
          </a:p>
        </p:txBody>
      </p:sp>
    </p:spTree>
  </p:cSld>
  <p:clrMapOvr>
    <a:masterClrMapping/>
  </p:clrMapOvr>
  <p:transition xmlns:p14="http://schemas.microsoft.com/office/powerpoint/2010/main" spd="med" advClick="1"/>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0" name="DSC05438-ancienPontDesBiards copie.JPG" descr="DSC05438-ancienPontDesBiards copie.JPG"/>
          <p:cNvPicPr>
            <a:picLocks noChangeAspect="1"/>
          </p:cNvPicPr>
          <p:nvPr/>
        </p:nvPicPr>
        <p:blipFill>
          <a:blip r:embed="rId2">
            <a:extLst/>
          </a:blip>
          <a:stretch>
            <a:fillRect/>
          </a:stretch>
        </p:blipFill>
        <p:spPr>
          <a:xfrm>
            <a:off x="0" y="1093121"/>
            <a:ext cx="13004800" cy="8666603"/>
          </a:xfrm>
          <a:prstGeom prst="rect">
            <a:avLst/>
          </a:prstGeom>
          <a:ln w="12700">
            <a:miter lim="400000"/>
          </a:ln>
        </p:spPr>
      </p:pic>
      <p:sp>
        <p:nvSpPr>
          <p:cNvPr id="1381" name="L’ancien pont des Biards"/>
          <p:cNvSpPr txBox="1"/>
          <p:nvPr>
            <p:ph type="title"/>
          </p:nvPr>
        </p:nvSpPr>
        <p:spPr>
          <a:xfrm>
            <a:off x="3770" y="38761"/>
            <a:ext cx="12997260" cy="950384"/>
          </a:xfrm>
          <a:prstGeom prst="rect">
            <a:avLst/>
          </a:prstGeom>
        </p:spPr>
        <p:txBody>
          <a:bodyPr/>
          <a:lstStyle>
            <a:lvl1pPr defTabSz="403097">
              <a:defRPr sz="5520"/>
            </a:lvl1pPr>
          </a:lstStyle>
          <a:p>
            <a:pPr/>
            <a:r>
              <a:t>L’ancien pont des Biards</a:t>
            </a:r>
          </a:p>
        </p:txBody>
      </p:sp>
      <p:sp>
        <p:nvSpPr>
          <p:cNvPr id="1382" name="B"/>
          <p:cNvSpPr txBox="1"/>
          <p:nvPr/>
        </p:nvSpPr>
        <p:spPr>
          <a:xfrm>
            <a:off x="5011166" y="4272889"/>
            <a:ext cx="3926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1383" name="Septembre 2026"/>
          <p:cNvSpPr txBox="1"/>
          <p:nvPr/>
        </p:nvSpPr>
        <p:spPr>
          <a:xfrm>
            <a:off x="8833866" y="1250289"/>
            <a:ext cx="313385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Septembre 2026</a:t>
            </a:r>
          </a:p>
        </p:txBody>
      </p:sp>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5" name="DSC05410-pontons copie.JPG" descr="DSC05410-pontons copie.JPG"/>
          <p:cNvPicPr>
            <a:picLocks noChangeAspect="1"/>
          </p:cNvPicPr>
          <p:nvPr/>
        </p:nvPicPr>
        <p:blipFill>
          <a:blip r:embed="rId2">
            <a:extLst/>
          </a:blip>
          <a:stretch>
            <a:fillRect/>
          </a:stretch>
        </p:blipFill>
        <p:spPr>
          <a:xfrm>
            <a:off x="0" y="1083050"/>
            <a:ext cx="13004800" cy="8666604"/>
          </a:xfrm>
          <a:prstGeom prst="rect">
            <a:avLst/>
          </a:prstGeom>
          <a:ln w="12700">
            <a:miter lim="400000"/>
          </a:ln>
        </p:spPr>
      </p:pic>
      <p:sp>
        <p:nvSpPr>
          <p:cNvPr id="1386" name="Pontons désormais inutiles"/>
          <p:cNvSpPr txBox="1"/>
          <p:nvPr>
            <p:ph type="title"/>
          </p:nvPr>
        </p:nvSpPr>
        <p:spPr>
          <a:xfrm>
            <a:off x="3770" y="-75539"/>
            <a:ext cx="12997260" cy="950384"/>
          </a:xfrm>
          <a:prstGeom prst="rect">
            <a:avLst/>
          </a:prstGeom>
        </p:spPr>
        <p:txBody>
          <a:bodyPr/>
          <a:lstStyle>
            <a:lvl1pPr defTabSz="403097">
              <a:defRPr sz="5520"/>
            </a:lvl1pPr>
          </a:lstStyle>
          <a:p>
            <a:pPr/>
            <a:r>
              <a:t>Pontons désormais inutiles</a:t>
            </a:r>
          </a:p>
        </p:txBody>
      </p:sp>
      <p:sp>
        <p:nvSpPr>
          <p:cNvPr id="1387" name="Septembre 2026"/>
          <p:cNvSpPr txBox="1"/>
          <p:nvPr/>
        </p:nvSpPr>
        <p:spPr>
          <a:xfrm>
            <a:off x="8833866" y="1250289"/>
            <a:ext cx="313385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Septembre 2026</a:t>
            </a:r>
          </a:p>
        </p:txBody>
      </p:sp>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9" name="Capture d’écran 2021-10-20 à 10.06.19.jpg" descr="Capture d’écran 2021-10-20 à 10.06.19.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390" name="Cercle"/>
          <p:cNvSpPr/>
          <p:nvPr/>
        </p:nvSpPr>
        <p:spPr>
          <a:xfrm>
            <a:off x="2590800" y="4521200"/>
            <a:ext cx="863600" cy="863600"/>
          </a:xfrm>
          <a:prstGeom prst="ellipse">
            <a:avLst/>
          </a:prstGeom>
          <a:ln w="254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91" name="« Les » ponts des Biards"/>
          <p:cNvSpPr txBox="1"/>
          <p:nvPr>
            <p:ph type="title"/>
          </p:nvPr>
        </p:nvSpPr>
        <p:spPr>
          <a:xfrm>
            <a:off x="3770" y="-24739"/>
            <a:ext cx="12997260" cy="1283032"/>
          </a:xfrm>
          <a:prstGeom prst="rect">
            <a:avLst/>
          </a:prstGeom>
        </p:spPr>
        <p:txBody>
          <a:bodyPr/>
          <a:lstStyle>
            <a:lvl1pPr defTabSz="572516">
              <a:defRPr sz="7840"/>
            </a:lvl1pPr>
          </a:lstStyle>
          <a:p>
            <a:pPr/>
            <a:r>
              <a:t>« Les » ponts des Biards</a:t>
            </a:r>
          </a:p>
        </p:txBody>
      </p:sp>
      <p:sp>
        <p:nvSpPr>
          <p:cNvPr id="1392" name="Le Pont « romain »"/>
          <p:cNvSpPr txBox="1"/>
          <p:nvPr/>
        </p:nvSpPr>
        <p:spPr>
          <a:xfrm>
            <a:off x="305612" y="8639330"/>
            <a:ext cx="2766976"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solidFill>
                  <a:schemeClr val="accent5">
                    <a:lumOff val="-29866"/>
                  </a:schemeClr>
                </a:solidFill>
              </a:defRPr>
            </a:lvl1pPr>
          </a:lstStyle>
          <a:p>
            <a:pPr/>
            <a:r>
              <a:t>Le Pont « romain »</a:t>
            </a:r>
          </a:p>
        </p:txBody>
      </p:sp>
      <p:sp>
        <p:nvSpPr>
          <p:cNvPr id="1393" name="L’actuel réparé après 1944"/>
          <p:cNvSpPr txBox="1"/>
          <p:nvPr/>
        </p:nvSpPr>
        <p:spPr>
          <a:xfrm>
            <a:off x="8728134" y="8684870"/>
            <a:ext cx="3947466"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solidFill>
                  <a:schemeClr val="accent4">
                    <a:hueOff val="-1081314"/>
                    <a:satOff val="4338"/>
                    <a:lumOff val="-8931"/>
                  </a:schemeClr>
                </a:solidFill>
              </a:defRPr>
            </a:lvl1pPr>
          </a:lstStyle>
          <a:p>
            <a:pPr/>
            <a:r>
              <a:t>L’actuel réparé après 1944</a:t>
            </a:r>
          </a:p>
        </p:txBody>
      </p:sp>
      <p:pic>
        <p:nvPicPr>
          <p:cNvPr id="1394" name="geoportailLogo.png" descr="geoportailLogo.png"/>
          <p:cNvPicPr>
            <a:picLocks noChangeAspect="1"/>
          </p:cNvPicPr>
          <p:nvPr/>
        </p:nvPicPr>
        <p:blipFill>
          <a:blip r:embed="rId3">
            <a:extLst/>
          </a:blip>
          <a:stretch>
            <a:fillRect/>
          </a:stretch>
        </p:blipFill>
        <p:spPr>
          <a:xfrm>
            <a:off x="293880" y="7717428"/>
            <a:ext cx="571503" cy="546103"/>
          </a:xfrm>
          <a:prstGeom prst="rect">
            <a:avLst/>
          </a:prstGeom>
          <a:ln w="12700">
            <a:solidFill>
              <a:srgbClr val="000000"/>
            </a:solidFill>
            <a:miter lim="400000"/>
          </a:ln>
        </p:spPr>
      </p:pic>
      <p:sp>
        <p:nvSpPr>
          <p:cNvPr id="1395" name="Ovale"/>
          <p:cNvSpPr/>
          <p:nvPr/>
        </p:nvSpPr>
        <p:spPr>
          <a:xfrm rot="4561150">
            <a:off x="4717232" y="5650069"/>
            <a:ext cx="747191" cy="501808"/>
          </a:xfrm>
          <a:prstGeom prst="ellipse">
            <a:avLst/>
          </a:prstGeom>
          <a:ln w="38100">
            <a:solidFill>
              <a:srgbClr val="FFFFFF"/>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96" name="L’ancien ennoyé jusqu’à la destruction du barrage"/>
          <p:cNvSpPr txBox="1"/>
          <p:nvPr/>
        </p:nvSpPr>
        <p:spPr>
          <a:xfrm>
            <a:off x="1587940" y="9205319"/>
            <a:ext cx="7356654" cy="4610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2400"/>
            </a:lvl1pPr>
          </a:lstStyle>
          <a:p>
            <a:pPr/>
            <a:r>
              <a:t>L’ancien ennoyé jusqu’à la destruction du barrage</a:t>
            </a:r>
          </a:p>
        </p:txBody>
      </p:sp>
      <p:sp>
        <p:nvSpPr>
          <p:cNvPr id="1397" name="Ovale"/>
          <p:cNvSpPr/>
          <p:nvPr/>
        </p:nvSpPr>
        <p:spPr>
          <a:xfrm rot="2668768">
            <a:off x="4879930" y="4509723"/>
            <a:ext cx="1842430" cy="886555"/>
          </a:xfrm>
          <a:prstGeom prst="ellipse">
            <a:avLst/>
          </a:prstGeom>
          <a:ln w="38100">
            <a:solidFill>
              <a:schemeClr val="accent4">
                <a:hueOff val="-1081314"/>
                <a:satOff val="4338"/>
                <a:lumOff val="-8931"/>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398" name="B"/>
          <p:cNvSpPr txBox="1"/>
          <p:nvPr/>
        </p:nvSpPr>
        <p:spPr>
          <a:xfrm>
            <a:off x="4894485" y="6215989"/>
            <a:ext cx="3926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1399" name="A"/>
          <p:cNvSpPr txBox="1"/>
          <p:nvPr/>
        </p:nvSpPr>
        <p:spPr>
          <a:xfrm>
            <a:off x="2826258" y="5453989"/>
            <a:ext cx="37764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defRPr>
            </a:lvl1pPr>
          </a:lstStyle>
          <a:p>
            <a:pPr/>
            <a:r>
              <a:t>A</a:t>
            </a:r>
          </a:p>
        </p:txBody>
      </p:sp>
      <p:sp>
        <p:nvSpPr>
          <p:cNvPr id="1400" name="C"/>
          <p:cNvSpPr txBox="1"/>
          <p:nvPr/>
        </p:nvSpPr>
        <p:spPr>
          <a:xfrm>
            <a:off x="5377085" y="4209389"/>
            <a:ext cx="40772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461056"/>
                    <a:satOff val="4338"/>
                    <a:lumOff val="-10225"/>
                  </a:schemeClr>
                </a:solidFill>
              </a:defRPr>
            </a:lvl1pPr>
          </a:lstStyle>
          <a:p>
            <a:pPr/>
            <a:r>
              <a:t>C</a:t>
            </a:r>
          </a:p>
        </p:txBody>
      </p:sp>
      <p:sp>
        <p:nvSpPr>
          <p:cNvPr id="1401" name="Ovale"/>
          <p:cNvSpPr/>
          <p:nvPr/>
        </p:nvSpPr>
        <p:spPr>
          <a:xfrm rot="1484370">
            <a:off x="3306776" y="3254792"/>
            <a:ext cx="395021" cy="1074774"/>
          </a:xfrm>
          <a:prstGeom prst="ellipse">
            <a:avLst/>
          </a:prstGeom>
          <a:ln w="12700">
            <a:solidFill>
              <a:schemeClr val="accent5">
                <a:lumOff val="-29866"/>
              </a:schemeClr>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402" name="Impasse du pont romain"/>
          <p:cNvSpPr txBox="1"/>
          <p:nvPr/>
        </p:nvSpPr>
        <p:spPr>
          <a:xfrm>
            <a:off x="3487165" y="8639330"/>
            <a:ext cx="2734095" cy="3869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chemeClr val="accent5">
                    <a:lumOff val="-29866"/>
                  </a:schemeClr>
                </a:solidFill>
              </a:defRPr>
            </a:lvl1pPr>
          </a:lstStyle>
          <a:p>
            <a:pPr/>
            <a:r>
              <a:t>Impasse du pont romain</a:t>
            </a:r>
          </a:p>
        </p:txBody>
      </p:sp>
      <p:sp>
        <p:nvSpPr>
          <p:cNvPr id="1403" name="Yvrande"/>
          <p:cNvSpPr txBox="1"/>
          <p:nvPr/>
        </p:nvSpPr>
        <p:spPr>
          <a:xfrm rot="20340000">
            <a:off x="6382765" y="1681022"/>
            <a:ext cx="1319201"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Yvrande</a:t>
            </a: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05" name="DSC05447-impasseDuPontRomain copie.JPG" descr="DSC05447-impasseDuPontRomain copie.JPG"/>
          <p:cNvPicPr>
            <a:picLocks noChangeAspect="1"/>
          </p:cNvPicPr>
          <p:nvPr/>
        </p:nvPicPr>
        <p:blipFill>
          <a:blip r:embed="rId2">
            <a:extLst/>
          </a:blip>
          <a:stretch>
            <a:fillRect/>
          </a:stretch>
        </p:blipFill>
        <p:spPr>
          <a:xfrm>
            <a:off x="0" y="1081264"/>
            <a:ext cx="13004800" cy="8666604"/>
          </a:xfrm>
          <a:prstGeom prst="rect">
            <a:avLst/>
          </a:prstGeom>
          <a:ln w="12700">
            <a:miter lim="400000"/>
          </a:ln>
        </p:spPr>
      </p:pic>
      <p:sp>
        <p:nvSpPr>
          <p:cNvPr id="1406" name="Pont « romain »"/>
          <p:cNvSpPr txBox="1"/>
          <p:nvPr>
            <p:ph type="title"/>
          </p:nvPr>
        </p:nvSpPr>
        <p:spPr>
          <a:xfrm>
            <a:off x="3770" y="-24739"/>
            <a:ext cx="12997260" cy="1283032"/>
          </a:xfrm>
          <a:prstGeom prst="rect">
            <a:avLst/>
          </a:prstGeom>
        </p:spPr>
        <p:txBody>
          <a:bodyPr/>
          <a:lstStyle>
            <a:lvl1pPr defTabSz="572516">
              <a:defRPr sz="7840"/>
            </a:lvl1pPr>
          </a:lstStyle>
          <a:p>
            <a:pPr/>
            <a:r>
              <a:t>Pont « romain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08" name="vestigeDuPontRomainLaVilleLesBiards copie.jpg" descr="vestigeDuPontRomainLaVilleLesBiards copie.jpg"/>
          <p:cNvPicPr>
            <a:picLocks noChangeAspect="1"/>
          </p:cNvPicPr>
          <p:nvPr/>
        </p:nvPicPr>
        <p:blipFill>
          <a:blip r:embed="rId2">
            <a:extLst/>
          </a:blip>
          <a:stretch>
            <a:fillRect/>
          </a:stretch>
        </p:blipFill>
        <p:spPr>
          <a:xfrm>
            <a:off x="-810329" y="47"/>
            <a:ext cx="14663501" cy="9753601"/>
          </a:xfrm>
          <a:prstGeom prst="rect">
            <a:avLst/>
          </a:prstGeom>
          <a:ln w="12700">
            <a:miter lim="400000"/>
          </a:ln>
        </p:spPr>
      </p:pic>
      <p:sp>
        <p:nvSpPr>
          <p:cNvPr id="1409" name="A) Pont « romain »"/>
          <p:cNvSpPr txBox="1"/>
          <p:nvPr/>
        </p:nvSpPr>
        <p:spPr>
          <a:xfrm>
            <a:off x="1277366" y="8959189"/>
            <a:ext cx="340410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 Pont « romain »</a:t>
            </a:r>
          </a:p>
        </p:txBody>
      </p:sp>
      <p:sp>
        <p:nvSpPr>
          <p:cNvPr id="1410" name="Il a été sous l’eau depuis les années 1930 jusqu’en 2017"/>
          <p:cNvSpPr txBox="1"/>
          <p:nvPr/>
        </p:nvSpPr>
        <p:spPr>
          <a:xfrm rot="21196014">
            <a:off x="3258017" y="6163091"/>
            <a:ext cx="7148475"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lvl1pPr>
          </a:lstStyle>
          <a:p>
            <a:pPr/>
            <a:r>
              <a:t>Il a été sous l’eau depuis les années 1930 jusqu’en 2017</a:t>
            </a:r>
          </a:p>
        </p:txBody>
      </p:sp>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2" name="DSC05476-pontRomain*** copie.JPG" descr="DSC05476-pontRomain*** copie.JPG"/>
          <p:cNvPicPr>
            <a:picLocks noChangeAspect="1"/>
          </p:cNvPicPr>
          <p:nvPr/>
        </p:nvPicPr>
        <p:blipFill>
          <a:blip r:embed="rId2">
            <a:extLst/>
          </a:blip>
          <a:stretch>
            <a:fillRect/>
          </a:stretch>
        </p:blipFill>
        <p:spPr>
          <a:xfrm>
            <a:off x="0" y="1079974"/>
            <a:ext cx="13004800" cy="8666604"/>
          </a:xfrm>
          <a:prstGeom prst="rect">
            <a:avLst/>
          </a:prstGeom>
          <a:ln w="12700">
            <a:miter lim="400000"/>
          </a:ln>
        </p:spPr>
      </p:pic>
      <p:sp>
        <p:nvSpPr>
          <p:cNvPr id="1413" name="Pont « romain »"/>
          <p:cNvSpPr txBox="1"/>
          <p:nvPr>
            <p:ph type="title"/>
          </p:nvPr>
        </p:nvSpPr>
        <p:spPr>
          <a:xfrm>
            <a:off x="3770" y="-100939"/>
            <a:ext cx="12997260" cy="1283032"/>
          </a:xfrm>
          <a:prstGeom prst="rect">
            <a:avLst/>
          </a:prstGeom>
        </p:spPr>
        <p:txBody>
          <a:bodyPr/>
          <a:lstStyle>
            <a:lvl1pPr defTabSz="572516">
              <a:defRPr sz="7840"/>
            </a:lvl1pPr>
          </a:lstStyle>
          <a:p>
            <a:pPr/>
            <a:r>
              <a:t>Pont « romain »</a:t>
            </a:r>
          </a:p>
        </p:txBody>
      </p:sp>
      <p:sp>
        <p:nvSpPr>
          <p:cNvPr id="1414" name="Le 26-08-2026"/>
          <p:cNvSpPr txBox="1"/>
          <p:nvPr/>
        </p:nvSpPr>
        <p:spPr>
          <a:xfrm>
            <a:off x="413766" y="7447889"/>
            <a:ext cx="279532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 26-08-2026</a:t>
            </a:r>
          </a:p>
        </p:txBody>
      </p:sp>
    </p:spTree>
  </p:cSld>
  <p:clrMapOvr>
    <a:masterClrMapping/>
  </p:clrMapOvr>
  <p:transition xmlns:p14="http://schemas.microsoft.com/office/powerpoint/2010/main" spd="med" advClick="1"/>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6" name="DSC05465-pontDitRomain copie.JPG" descr="DSC05465-pontDitRomain copie.JPG"/>
          <p:cNvPicPr>
            <a:picLocks noChangeAspect="1"/>
          </p:cNvPicPr>
          <p:nvPr/>
        </p:nvPicPr>
        <p:blipFill>
          <a:blip r:embed="rId2">
            <a:extLst/>
          </a:blip>
          <a:stretch>
            <a:fillRect/>
          </a:stretch>
        </p:blipFill>
        <p:spPr>
          <a:xfrm>
            <a:off x="0" y="866654"/>
            <a:ext cx="13004800" cy="8915443"/>
          </a:xfrm>
          <a:prstGeom prst="rect">
            <a:avLst/>
          </a:prstGeom>
          <a:ln w="12700">
            <a:miter lim="400000"/>
          </a:ln>
        </p:spPr>
      </p:pic>
      <p:sp>
        <p:nvSpPr>
          <p:cNvPr id="1417" name="Pont « romain »"/>
          <p:cNvSpPr txBox="1"/>
          <p:nvPr>
            <p:ph type="title"/>
          </p:nvPr>
        </p:nvSpPr>
        <p:spPr>
          <a:xfrm>
            <a:off x="3770" y="-100939"/>
            <a:ext cx="12997260" cy="1088116"/>
          </a:xfrm>
          <a:prstGeom prst="rect">
            <a:avLst/>
          </a:prstGeom>
        </p:spPr>
        <p:txBody>
          <a:bodyPr/>
          <a:lstStyle>
            <a:lvl1pPr defTabSz="473201">
              <a:defRPr sz="6480"/>
            </a:lvl1pPr>
          </a:lstStyle>
          <a:p>
            <a:pPr/>
            <a:r>
              <a:t>Pont « romain »</a:t>
            </a:r>
          </a:p>
        </p:txBody>
      </p:sp>
    </p:spTree>
  </p:cSld>
  <p:clrMapOvr>
    <a:masterClrMapping/>
  </p:clrMapOvr>
  <p:transition xmlns:p14="http://schemas.microsoft.com/office/powerpoint/2010/main" spd="med" advClick="1"/>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9" name="DSC07432-pontDesBiardsLeVieuxSousLeNeuf copie.JPG" descr="DSC07432-pontDesBiardsLeVieuxSousLeNeuf copie.JPG"/>
          <p:cNvPicPr>
            <a:picLocks noChangeAspect="1"/>
          </p:cNvPicPr>
          <p:nvPr/>
        </p:nvPicPr>
        <p:blipFill>
          <a:blip r:embed="rId2">
            <a:extLst/>
          </a:blip>
          <a:stretch>
            <a:fillRect/>
          </a:stretch>
        </p:blipFill>
        <p:spPr>
          <a:xfrm>
            <a:off x="6507509" y="0"/>
            <a:ext cx="6502401" cy="9753600"/>
          </a:xfrm>
          <a:prstGeom prst="rect">
            <a:avLst/>
          </a:prstGeom>
          <a:ln w="12700">
            <a:miter lim="400000"/>
          </a:ln>
        </p:spPr>
      </p:pic>
      <p:pic>
        <p:nvPicPr>
          <p:cNvPr id="1420" name="Capture d’écran 2026-08-21 à 16.54.13.jpg" descr="Capture d’écran 2026-08-21 à 16.54.13.jpg"/>
          <p:cNvPicPr>
            <a:picLocks noChangeAspect="1"/>
          </p:cNvPicPr>
          <p:nvPr/>
        </p:nvPicPr>
        <p:blipFill>
          <a:blip r:embed="rId3">
            <a:extLst/>
          </a:blip>
          <a:stretch>
            <a:fillRect/>
          </a:stretch>
        </p:blipFill>
        <p:spPr>
          <a:xfrm>
            <a:off x="-1836" y="-348"/>
            <a:ext cx="6420815" cy="10284422"/>
          </a:xfrm>
          <a:prstGeom prst="rect">
            <a:avLst/>
          </a:prstGeom>
          <a:ln w="12700">
            <a:miter lim="400000"/>
          </a:ln>
        </p:spPr>
      </p:pic>
      <p:sp>
        <p:nvSpPr>
          <p:cNvPr id="1421" name="Ligne"/>
          <p:cNvSpPr/>
          <p:nvPr/>
        </p:nvSpPr>
        <p:spPr>
          <a:xfrm flipH="1">
            <a:off x="3278735" y="5933827"/>
            <a:ext cx="1524249" cy="498872"/>
          </a:xfrm>
          <a:prstGeom prst="line">
            <a:avLst/>
          </a:prstGeom>
          <a:ln w="50800">
            <a:solidFill>
              <a:srgbClr val="FFFFFF"/>
            </a:solidFill>
            <a:miter lim="400000"/>
          </a:ln>
        </p:spPr>
        <p:txBody>
          <a:bodyPr lIns="50800" tIns="50800" rIns="50800" bIns="50800" anchor="ctr"/>
          <a:lstStyle/>
          <a:p>
            <a:pPr/>
          </a:p>
        </p:txBody>
      </p:sp>
      <p:sp>
        <p:nvSpPr>
          <p:cNvPr id="1422" name="Ligne"/>
          <p:cNvSpPr/>
          <p:nvPr/>
        </p:nvSpPr>
        <p:spPr>
          <a:xfrm>
            <a:off x="2894409" y="4216449"/>
            <a:ext cx="360434" cy="2199830"/>
          </a:xfrm>
          <a:prstGeom prst="line">
            <a:avLst/>
          </a:prstGeom>
          <a:ln w="50800">
            <a:solidFill>
              <a:srgbClr val="FFFFFF"/>
            </a:solidFill>
            <a:miter lim="400000"/>
          </a:ln>
        </p:spPr>
        <p:txBody>
          <a:bodyPr lIns="50800" tIns="50800" rIns="50800" bIns="50800" anchor="ctr"/>
          <a:lstStyle/>
          <a:p>
            <a:pPr/>
          </a:p>
        </p:txBody>
      </p:sp>
      <p:sp>
        <p:nvSpPr>
          <p:cNvPr id="1423" name="Ligne"/>
          <p:cNvSpPr/>
          <p:nvPr/>
        </p:nvSpPr>
        <p:spPr>
          <a:xfrm>
            <a:off x="444500" y="4711303"/>
            <a:ext cx="638374" cy="861120"/>
          </a:xfrm>
          <a:prstGeom prst="line">
            <a:avLst/>
          </a:prstGeom>
          <a:ln w="50800">
            <a:solidFill>
              <a:srgbClr val="FFFFFF"/>
            </a:solidFill>
            <a:miter lim="400000"/>
          </a:ln>
        </p:spPr>
        <p:txBody>
          <a:bodyPr lIns="50800" tIns="50800" rIns="50800" bIns="50800" anchor="ctr"/>
          <a:lstStyle/>
          <a:p>
            <a:pPr/>
          </a:p>
        </p:txBody>
      </p:sp>
      <p:sp>
        <p:nvSpPr>
          <p:cNvPr id="1424" name="A"/>
          <p:cNvSpPr txBox="1"/>
          <p:nvPr/>
        </p:nvSpPr>
        <p:spPr>
          <a:xfrm>
            <a:off x="845566" y="4590389"/>
            <a:ext cx="37764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A</a:t>
            </a:r>
          </a:p>
        </p:txBody>
      </p:sp>
      <p:sp>
        <p:nvSpPr>
          <p:cNvPr id="1425" name="B"/>
          <p:cNvSpPr txBox="1"/>
          <p:nvPr/>
        </p:nvSpPr>
        <p:spPr>
          <a:xfrm>
            <a:off x="3245866" y="5644489"/>
            <a:ext cx="3926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B</a:t>
            </a:r>
          </a:p>
        </p:txBody>
      </p:sp>
      <p:sp>
        <p:nvSpPr>
          <p:cNvPr id="1426" name="C"/>
          <p:cNvSpPr txBox="1"/>
          <p:nvPr/>
        </p:nvSpPr>
        <p:spPr>
          <a:xfrm>
            <a:off x="3676537" y="4018889"/>
            <a:ext cx="40772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1427" name="C"/>
          <p:cNvSpPr txBox="1"/>
          <p:nvPr/>
        </p:nvSpPr>
        <p:spPr>
          <a:xfrm>
            <a:off x="9112138" y="7676489"/>
            <a:ext cx="40772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t>
            </a:r>
          </a:p>
        </p:txBody>
      </p:sp>
      <p:sp>
        <p:nvSpPr>
          <p:cNvPr id="1428" name="Yvrande"/>
          <p:cNvSpPr txBox="1"/>
          <p:nvPr/>
        </p:nvSpPr>
        <p:spPr>
          <a:xfrm rot="16704236">
            <a:off x="3296665" y="2989122"/>
            <a:ext cx="1319201"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Yvrande</a:t>
            </a:r>
          </a:p>
        </p:txBody>
      </p:sp>
      <p:sp>
        <p:nvSpPr>
          <p:cNvPr id="1429" name="Sélune"/>
          <p:cNvSpPr txBox="1"/>
          <p:nvPr/>
        </p:nvSpPr>
        <p:spPr>
          <a:xfrm rot="18881971">
            <a:off x="4765578" y="4481113"/>
            <a:ext cx="1123393"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Sélune</a:t>
            </a:r>
          </a:p>
        </p:txBody>
      </p:sp>
      <p:sp>
        <p:nvSpPr>
          <p:cNvPr id="1430" name="Yvrande &gt;&gt;&gt;"/>
          <p:cNvSpPr txBox="1"/>
          <p:nvPr/>
        </p:nvSpPr>
        <p:spPr>
          <a:xfrm>
            <a:off x="10942065" y="6365685"/>
            <a:ext cx="2005356"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solidFill>
                  <a:srgbClr val="FFFFFF"/>
                </a:solidFill>
              </a:defRPr>
            </a:lvl1pPr>
          </a:lstStyle>
          <a:p>
            <a:pPr/>
            <a:r>
              <a:t>Yvrande &gt;&gt;&gt;</a:t>
            </a:r>
          </a:p>
        </p:txBody>
      </p:sp>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2" name="schistesTachetesVezins copie.jpg" descr="schistesTachetesVezins copie.jpg"/>
          <p:cNvPicPr>
            <a:picLocks noChangeAspect="1"/>
          </p:cNvPicPr>
          <p:nvPr/>
        </p:nvPicPr>
        <p:blipFill>
          <a:blip r:embed="rId2">
            <a:extLst/>
          </a:blip>
          <a:stretch>
            <a:fillRect/>
          </a:stretch>
        </p:blipFill>
        <p:spPr>
          <a:xfrm>
            <a:off x="0" y="1080817"/>
            <a:ext cx="13004800" cy="8666604"/>
          </a:xfrm>
          <a:prstGeom prst="rect">
            <a:avLst/>
          </a:prstGeom>
          <a:ln w="12700">
            <a:miter lim="400000"/>
          </a:ln>
        </p:spPr>
      </p:pic>
      <p:pic>
        <p:nvPicPr>
          <p:cNvPr id="1433" name="DSC05483-SchistesTachetes copie.JPG" descr="DSC05483-SchistesTachetes copie.JPG"/>
          <p:cNvPicPr>
            <a:picLocks noChangeAspect="1"/>
          </p:cNvPicPr>
          <p:nvPr/>
        </p:nvPicPr>
        <p:blipFill>
          <a:blip r:embed="rId3">
            <a:extLst/>
          </a:blip>
          <a:stretch>
            <a:fillRect/>
          </a:stretch>
        </p:blipFill>
        <p:spPr>
          <a:xfrm>
            <a:off x="-51" y="0"/>
            <a:ext cx="5322097" cy="9753600"/>
          </a:xfrm>
          <a:prstGeom prst="rect">
            <a:avLst/>
          </a:prstGeom>
          <a:ln w="12700">
            <a:miter lim="400000"/>
          </a:ln>
        </p:spPr>
      </p:pic>
      <p:sp>
        <p:nvSpPr>
          <p:cNvPr id="1434" name="Schistes tachetés"/>
          <p:cNvSpPr txBox="1"/>
          <p:nvPr>
            <p:ph type="title"/>
          </p:nvPr>
        </p:nvSpPr>
        <p:spPr>
          <a:xfrm>
            <a:off x="5393977" y="-12039"/>
            <a:ext cx="7607053" cy="1088116"/>
          </a:xfrm>
          <a:prstGeom prst="rect">
            <a:avLst/>
          </a:prstGeom>
        </p:spPr>
        <p:txBody>
          <a:bodyPr/>
          <a:lstStyle>
            <a:lvl1pPr defTabSz="473201">
              <a:defRPr sz="6480"/>
            </a:lvl1pPr>
          </a:lstStyle>
          <a:p>
            <a:pPr/>
            <a:r>
              <a:t>Schistes tachetés</a:t>
            </a:r>
          </a:p>
        </p:txBody>
      </p:sp>
      <p:sp>
        <p:nvSpPr>
          <p:cNvPr id="1435" name="Roche métamorphique due à la proximité du granite (St-Martin-de-Landelles)"/>
          <p:cNvSpPr txBox="1"/>
          <p:nvPr/>
        </p:nvSpPr>
        <p:spPr>
          <a:xfrm>
            <a:off x="5155099" y="8349589"/>
            <a:ext cx="7703987" cy="1080822"/>
          </a:xfrm>
          <a:prstGeom prst="rect">
            <a:avLst/>
          </a:prstGeom>
          <a:solidFill>
            <a:srgbClr val="D6D5D5"/>
          </a:solidFill>
          <a:ln w="25400">
            <a:solidFill>
              <a:srgbClr val="FFFFFF"/>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stStyle>
          <a:p>
            <a:pPr/>
            <a:r>
              <a:t>Roche métamorphique due à la proximité du granite (St-Martin-de-Landelles)</a:t>
            </a:r>
          </a:p>
        </p:txBody>
      </p:sp>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7" name="DSC05490-i-infoterre copie 2.JPG" descr="DSC05490-i-infoterre copie 2.JPG"/>
          <p:cNvPicPr>
            <a:picLocks noChangeAspect="1"/>
          </p:cNvPicPr>
          <p:nvPr/>
        </p:nvPicPr>
        <p:blipFill>
          <a:blip r:embed="rId2">
            <a:extLst/>
          </a:blip>
          <a:stretch>
            <a:fillRect/>
          </a:stretch>
        </p:blipFill>
        <p:spPr>
          <a:xfrm>
            <a:off x="-5570" y="0"/>
            <a:ext cx="6986779" cy="9988738"/>
          </a:xfrm>
          <a:prstGeom prst="rect">
            <a:avLst/>
          </a:prstGeom>
          <a:ln w="12700">
            <a:miter lim="400000"/>
          </a:ln>
        </p:spPr>
      </p:pic>
      <p:pic>
        <p:nvPicPr>
          <p:cNvPr id="1438" name="pontBiardsGeol.jpg" descr="pontBiardsGeol.jpg"/>
          <p:cNvPicPr>
            <a:picLocks noChangeAspect="1"/>
          </p:cNvPicPr>
          <p:nvPr/>
        </p:nvPicPr>
        <p:blipFill>
          <a:blip r:embed="rId3">
            <a:extLst/>
          </a:blip>
          <a:stretch>
            <a:fillRect/>
          </a:stretch>
        </p:blipFill>
        <p:spPr>
          <a:xfrm>
            <a:off x="6978852" y="0"/>
            <a:ext cx="6473819" cy="9753601"/>
          </a:xfrm>
          <a:prstGeom prst="rect">
            <a:avLst/>
          </a:prstGeom>
          <a:ln w="12700">
            <a:miter lim="400000"/>
          </a:ln>
        </p:spPr>
      </p:pic>
      <p:sp>
        <p:nvSpPr>
          <p:cNvPr id="1439" name="Cercle"/>
          <p:cNvSpPr/>
          <p:nvPr/>
        </p:nvSpPr>
        <p:spPr>
          <a:xfrm>
            <a:off x="6985000" y="30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440" name="Cercle"/>
          <p:cNvSpPr/>
          <p:nvPr/>
        </p:nvSpPr>
        <p:spPr>
          <a:xfrm>
            <a:off x="8242300" y="1389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441" name="Cercle"/>
          <p:cNvSpPr/>
          <p:nvPr/>
        </p:nvSpPr>
        <p:spPr>
          <a:xfrm>
            <a:off x="8864600" y="19737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442" name="Cercle"/>
          <p:cNvSpPr/>
          <p:nvPr/>
        </p:nvSpPr>
        <p:spPr>
          <a:xfrm>
            <a:off x="9537700" y="3510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443" name="Cercle"/>
          <p:cNvSpPr/>
          <p:nvPr/>
        </p:nvSpPr>
        <p:spPr>
          <a:xfrm>
            <a:off x="10604500" y="5009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444" name="Ligne"/>
          <p:cNvSpPr/>
          <p:nvPr/>
        </p:nvSpPr>
        <p:spPr>
          <a:xfrm flipH="1" flipV="1">
            <a:off x="10939962" y="5477397"/>
            <a:ext cx="303690" cy="526006"/>
          </a:xfrm>
          <a:prstGeom prst="line">
            <a:avLst/>
          </a:prstGeom>
          <a:ln w="38100">
            <a:solidFill>
              <a:schemeClr val="accent5">
                <a:lumOff val="-29866"/>
              </a:schemeClr>
            </a:solidFill>
            <a:miter lim="400000"/>
          </a:ln>
        </p:spPr>
        <p:txBody>
          <a:bodyPr lIns="50800" tIns="50800" rIns="50800" bIns="50800" anchor="ctr"/>
          <a:lstStyle/>
          <a:p>
            <a:pPr/>
          </a:p>
        </p:txBody>
      </p:sp>
      <p:sp>
        <p:nvSpPr>
          <p:cNvPr id="1445" name="Voie antique et…"/>
          <p:cNvSpPr txBox="1"/>
          <p:nvPr/>
        </p:nvSpPr>
        <p:spPr>
          <a:xfrm>
            <a:off x="10169247" y="1461236"/>
            <a:ext cx="2252028" cy="956311"/>
          </a:xfrm>
          <a:prstGeom prst="rect">
            <a:avLst/>
          </a:prstGeom>
          <a:solidFill>
            <a:srgbClr val="D6D5D5"/>
          </a:solidFill>
          <a:ln w="38100">
            <a:solidFill>
              <a:schemeClr val="accent5">
                <a:lumOff val="-29866"/>
              </a:schemeClr>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defRPr sz="2500">
                <a:solidFill>
                  <a:schemeClr val="accent5">
                    <a:lumOff val="-29866"/>
                  </a:schemeClr>
                </a:solidFill>
              </a:defRPr>
            </a:pPr>
            <a:r>
              <a:t>Voie antique et</a:t>
            </a:r>
          </a:p>
          <a:p>
            <a:pPr algn="ctr">
              <a:spcBef>
                <a:spcPts val="500"/>
              </a:spcBef>
              <a:defRPr sz="2500">
                <a:solidFill>
                  <a:schemeClr val="accent5">
                    <a:lumOff val="-29866"/>
                  </a:schemeClr>
                </a:solidFill>
              </a:defRPr>
            </a:pPr>
            <a:r>
              <a:t>pont »romain »</a:t>
            </a:r>
          </a:p>
        </p:txBody>
      </p:sp>
      <p:sp>
        <p:nvSpPr>
          <p:cNvPr id="1446" name="Ligne"/>
          <p:cNvSpPr/>
          <p:nvPr/>
        </p:nvSpPr>
        <p:spPr>
          <a:xfrm flipH="1">
            <a:off x="9431680" y="2413000"/>
            <a:ext cx="766421" cy="562968"/>
          </a:xfrm>
          <a:prstGeom prst="line">
            <a:avLst/>
          </a:prstGeom>
          <a:ln w="50800">
            <a:solidFill>
              <a:schemeClr val="accent5">
                <a:lumOff val="-29866"/>
              </a:schemeClr>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48" name="DSC05385-20000Ans copie.JPG" descr="DSC05385-20000Ans copie.JPG"/>
          <p:cNvPicPr>
            <a:picLocks noChangeAspect="1"/>
          </p:cNvPicPr>
          <p:nvPr/>
        </p:nvPicPr>
        <p:blipFill>
          <a:blip r:embed="rId2">
            <a:extLst/>
          </a:blip>
          <a:stretch>
            <a:fillRect/>
          </a:stretch>
        </p:blipFill>
        <p:spPr>
          <a:xfrm>
            <a:off x="-26020" y="0"/>
            <a:ext cx="6006455" cy="9753600"/>
          </a:xfrm>
          <a:prstGeom prst="rect">
            <a:avLst/>
          </a:prstGeom>
          <a:ln w="12700">
            <a:miter lim="400000"/>
          </a:ln>
        </p:spPr>
      </p:pic>
      <p:sp>
        <p:nvSpPr>
          <p:cNvPr id="1449" name="Rectangle"/>
          <p:cNvSpPr/>
          <p:nvPr/>
        </p:nvSpPr>
        <p:spPr>
          <a:xfrm>
            <a:off x="812800" y="6007100"/>
            <a:ext cx="4500464" cy="1067743"/>
          </a:xfrm>
          <a:prstGeom prst="rect">
            <a:avLst/>
          </a:prstGeom>
          <a:ln w="254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pic>
        <p:nvPicPr>
          <p:cNvPr id="1450" name="fleuveManche.jpg" descr="fleuveManche.jpg"/>
          <p:cNvPicPr>
            <a:picLocks noChangeAspect="1"/>
          </p:cNvPicPr>
          <p:nvPr/>
        </p:nvPicPr>
        <p:blipFill>
          <a:blip r:embed="rId3">
            <a:extLst/>
          </a:blip>
          <a:stretch>
            <a:fillRect/>
          </a:stretch>
        </p:blipFill>
        <p:spPr>
          <a:xfrm>
            <a:off x="5963706" y="-1445309"/>
            <a:ext cx="7051745" cy="11205259"/>
          </a:xfrm>
          <a:prstGeom prst="rect">
            <a:avLst/>
          </a:prstGeom>
          <a:ln w="12700">
            <a:miter lim="400000"/>
          </a:ln>
        </p:spPr>
      </p:pic>
      <p:sp>
        <p:nvSpPr>
          <p:cNvPr id="1451" name="On peut supposer que la Sélune se jetait dans le fleuve Manche"/>
          <p:cNvSpPr txBox="1"/>
          <p:nvPr/>
        </p:nvSpPr>
        <p:spPr>
          <a:xfrm>
            <a:off x="6082199" y="98822"/>
            <a:ext cx="6006455" cy="10554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On peut supposer que la Sélune se jetait dans le fleuve Manche</a:t>
            </a:r>
          </a:p>
        </p:txBody>
      </p:sp>
      <p:sp>
        <p:nvSpPr>
          <p:cNvPr id="1452" name="Rectangle"/>
          <p:cNvSpPr/>
          <p:nvPr/>
        </p:nvSpPr>
        <p:spPr>
          <a:xfrm>
            <a:off x="8902700" y="5155728"/>
            <a:ext cx="1404243" cy="817861"/>
          </a:xfrm>
          <a:prstGeom prst="rect">
            <a:avLst/>
          </a:prstGeom>
          <a:ln w="254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453" name="-120 m"/>
          <p:cNvSpPr txBox="1"/>
          <p:nvPr/>
        </p:nvSpPr>
        <p:spPr>
          <a:xfrm>
            <a:off x="6319265" y="5174589"/>
            <a:ext cx="140990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-120 m</a:t>
            </a:r>
          </a:p>
        </p:txBody>
      </p:sp>
      <p:sp>
        <p:nvSpPr>
          <p:cNvPr id="1454" name="Ligne"/>
          <p:cNvSpPr/>
          <p:nvPr/>
        </p:nvSpPr>
        <p:spPr>
          <a:xfrm>
            <a:off x="7772180" y="5507309"/>
            <a:ext cx="356097" cy="1"/>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6" name="La mer de la Manche il y a 20 000 ans"/>
          <p:cNvSpPr txBox="1"/>
          <p:nvPr>
            <p:ph type="title"/>
          </p:nvPr>
        </p:nvSpPr>
        <p:spPr>
          <a:xfrm>
            <a:off x="3770" y="330861"/>
            <a:ext cx="12997260" cy="1283032"/>
          </a:xfrm>
          <a:prstGeom prst="rect">
            <a:avLst/>
          </a:prstGeom>
        </p:spPr>
        <p:txBody>
          <a:bodyPr/>
          <a:lstStyle>
            <a:lvl1pPr defTabSz="426466">
              <a:defRPr sz="5840"/>
            </a:lvl1pPr>
          </a:lstStyle>
          <a:p>
            <a:pPr/>
            <a:r>
              <a:t>La mer de la Manche il y a 20 000 ans</a:t>
            </a:r>
          </a:p>
        </p:txBody>
      </p:sp>
      <p:pic>
        <p:nvPicPr>
          <p:cNvPr id="1457" name="fleuveManche.jpg" descr="fleuveManche.jpg"/>
          <p:cNvPicPr>
            <a:picLocks noChangeAspect="1"/>
          </p:cNvPicPr>
          <p:nvPr/>
        </p:nvPicPr>
        <p:blipFill>
          <a:blip r:embed="rId2">
            <a:extLst/>
          </a:blip>
          <a:stretch>
            <a:fillRect/>
          </a:stretch>
        </p:blipFill>
        <p:spPr>
          <a:xfrm>
            <a:off x="1727200" y="1943100"/>
            <a:ext cx="9347200" cy="7797800"/>
          </a:xfrm>
          <a:prstGeom prst="rect">
            <a:avLst/>
          </a:prstGeom>
          <a:ln w="12700">
            <a:miter lim="400000"/>
          </a:ln>
        </p:spPr>
      </p:pic>
      <p:sp>
        <p:nvSpPr>
          <p:cNvPr id="1458" name="Le Fleuve Manche"/>
          <p:cNvSpPr txBox="1"/>
          <p:nvPr/>
        </p:nvSpPr>
        <p:spPr>
          <a:xfrm>
            <a:off x="121665" y="6234150"/>
            <a:ext cx="2915452" cy="51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700"/>
            </a:lvl1pPr>
          </a:lstStyle>
          <a:p>
            <a:pPr/>
            <a:r>
              <a:t>Le Fleuve Manche</a:t>
            </a:r>
          </a:p>
        </p:txBody>
      </p:sp>
      <p:sp>
        <p:nvSpPr>
          <p:cNvPr id="1459" name="Ligne"/>
          <p:cNvSpPr/>
          <p:nvPr/>
        </p:nvSpPr>
        <p:spPr>
          <a:xfrm>
            <a:off x="2489200" y="6731000"/>
            <a:ext cx="955832" cy="0"/>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1" name="fleuveManche.jpeg" descr="fleuveManche.jpeg"/>
          <p:cNvPicPr>
            <a:picLocks noChangeAspect="1"/>
          </p:cNvPicPr>
          <p:nvPr/>
        </p:nvPicPr>
        <p:blipFill>
          <a:blip r:embed="rId2">
            <a:extLst/>
          </a:blip>
          <a:stretch>
            <a:fillRect/>
          </a:stretch>
        </p:blipFill>
        <p:spPr>
          <a:xfrm>
            <a:off x="1015" y="2322669"/>
            <a:ext cx="13002770" cy="7424581"/>
          </a:xfrm>
          <a:prstGeom prst="rect">
            <a:avLst/>
          </a:prstGeom>
          <a:ln w="12700">
            <a:miter lim="400000"/>
          </a:ln>
        </p:spPr>
      </p:pic>
      <p:sp>
        <p:nvSpPr>
          <p:cNvPr id="1462" name="La mer de la Manche il y a 20 000 ans"/>
          <p:cNvSpPr txBox="1"/>
          <p:nvPr>
            <p:ph type="title"/>
          </p:nvPr>
        </p:nvSpPr>
        <p:spPr>
          <a:xfrm>
            <a:off x="3770" y="330861"/>
            <a:ext cx="12997260" cy="1283032"/>
          </a:xfrm>
          <a:prstGeom prst="rect">
            <a:avLst/>
          </a:prstGeom>
        </p:spPr>
        <p:txBody>
          <a:bodyPr/>
          <a:lstStyle>
            <a:lvl1pPr defTabSz="426466">
              <a:defRPr sz="5840"/>
            </a:lvl1pPr>
          </a:lstStyle>
          <a:p>
            <a:pPr/>
            <a:r>
              <a:t>La mer de la Manche il y a 20 000 ans</a:t>
            </a:r>
          </a:p>
        </p:txBody>
      </p:sp>
      <p:sp>
        <p:nvSpPr>
          <p:cNvPr id="1463" name="Fleuve Manche"/>
          <p:cNvSpPr txBox="1"/>
          <p:nvPr/>
        </p:nvSpPr>
        <p:spPr>
          <a:xfrm rot="18393409">
            <a:off x="1975865" y="8197189"/>
            <a:ext cx="287700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hueOff val="114395"/>
                    <a:lumOff val="-24975"/>
                  </a:schemeClr>
                </a:solidFill>
              </a:defRPr>
            </a:lvl1pPr>
          </a:lstStyle>
          <a:p>
            <a:pPr/>
            <a:r>
              <a:t>Fleuve Manche</a:t>
            </a:r>
          </a:p>
        </p:txBody>
      </p:sp>
      <p:sp>
        <p:nvSpPr>
          <p:cNvPr id="1464" name="Rivière Sélune"/>
          <p:cNvSpPr txBox="1"/>
          <p:nvPr/>
        </p:nvSpPr>
        <p:spPr>
          <a:xfrm rot="20863916">
            <a:off x="6324528" y="8562198"/>
            <a:ext cx="2131061" cy="4737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solidFill>
                  <a:schemeClr val="accent1">
                    <a:lumOff val="-13575"/>
                  </a:schemeClr>
                </a:solidFill>
              </a:defRPr>
            </a:lvl1pPr>
          </a:lstStyle>
          <a:p>
            <a:pPr/>
            <a:r>
              <a:t>Rivière Sélune</a:t>
            </a:r>
          </a:p>
        </p:txBody>
      </p:sp>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6" name="fleuveManche.jpeg" descr="fleuveManche.jpeg"/>
          <p:cNvPicPr>
            <a:picLocks noChangeAspect="1"/>
          </p:cNvPicPr>
          <p:nvPr/>
        </p:nvPicPr>
        <p:blipFill>
          <a:blip r:embed="rId2">
            <a:extLst/>
          </a:blip>
          <a:stretch>
            <a:fillRect/>
          </a:stretch>
        </p:blipFill>
        <p:spPr>
          <a:xfrm>
            <a:off x="1015" y="2322669"/>
            <a:ext cx="13002770" cy="7424581"/>
          </a:xfrm>
          <a:prstGeom prst="rect">
            <a:avLst/>
          </a:prstGeom>
          <a:ln w="12700">
            <a:miter lim="400000"/>
          </a:ln>
        </p:spPr>
      </p:pic>
      <p:sp>
        <p:nvSpPr>
          <p:cNvPr id="1467" name="La mer de la Manche il y a 20 000 ans"/>
          <p:cNvSpPr txBox="1"/>
          <p:nvPr>
            <p:ph type="title"/>
          </p:nvPr>
        </p:nvSpPr>
        <p:spPr>
          <a:xfrm>
            <a:off x="3770" y="330861"/>
            <a:ext cx="12997260" cy="1283032"/>
          </a:xfrm>
          <a:prstGeom prst="rect">
            <a:avLst/>
          </a:prstGeom>
        </p:spPr>
        <p:txBody>
          <a:bodyPr/>
          <a:lstStyle>
            <a:lvl1pPr defTabSz="426466">
              <a:defRPr sz="5840"/>
            </a:lvl1pPr>
          </a:lstStyle>
          <a:p>
            <a:pPr/>
            <a:r>
              <a:t>La mer de la Manche il y a 20 000 ans</a:t>
            </a:r>
          </a:p>
        </p:txBody>
      </p:sp>
      <p:sp>
        <p:nvSpPr>
          <p:cNvPr id="1468" name="Rivière Tamise"/>
          <p:cNvSpPr txBox="1"/>
          <p:nvPr/>
        </p:nvSpPr>
        <p:spPr>
          <a:xfrm rot="20280245">
            <a:off x="2229866" y="5453989"/>
            <a:ext cx="271851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lumOff val="-13575"/>
                  </a:schemeClr>
                </a:solidFill>
              </a:defRPr>
            </a:lvl1pPr>
          </a:lstStyle>
          <a:p>
            <a:pPr/>
            <a:r>
              <a:t>Rivière Tamise</a:t>
            </a:r>
          </a:p>
        </p:txBody>
      </p:sp>
      <p:sp>
        <p:nvSpPr>
          <p:cNvPr id="1469" name="Rivière Seine"/>
          <p:cNvSpPr txBox="1"/>
          <p:nvPr/>
        </p:nvSpPr>
        <p:spPr>
          <a:xfrm rot="20475062">
            <a:off x="5569966" y="6660489"/>
            <a:ext cx="246979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lumOff val="-13575"/>
                  </a:schemeClr>
                </a:solidFill>
              </a:defRPr>
            </a:lvl1pPr>
          </a:lstStyle>
          <a:p>
            <a:pPr/>
            <a:r>
              <a:t>Rivière Seine</a:t>
            </a:r>
          </a:p>
        </p:txBody>
      </p:sp>
      <p:sp>
        <p:nvSpPr>
          <p:cNvPr id="1470" name="Fleuve Manche"/>
          <p:cNvSpPr txBox="1"/>
          <p:nvPr/>
        </p:nvSpPr>
        <p:spPr>
          <a:xfrm rot="18393409">
            <a:off x="1975865" y="8197189"/>
            <a:ext cx="2877009"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hueOff val="114395"/>
                    <a:lumOff val="-24975"/>
                  </a:schemeClr>
                </a:solidFill>
              </a:defRPr>
            </a:lvl1pPr>
          </a:lstStyle>
          <a:p>
            <a:pPr/>
            <a:r>
              <a:t>Fleuve Manche</a:t>
            </a:r>
          </a:p>
        </p:txBody>
      </p:sp>
      <p:sp>
        <p:nvSpPr>
          <p:cNvPr id="1471" name="Rivière Somme"/>
          <p:cNvSpPr txBox="1"/>
          <p:nvPr/>
        </p:nvSpPr>
        <p:spPr>
          <a:xfrm rot="20079877">
            <a:off x="5959073" y="5187289"/>
            <a:ext cx="286197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1">
                    <a:lumOff val="-13575"/>
                  </a:schemeClr>
                </a:solidFill>
              </a:defRPr>
            </a:lvl1pPr>
          </a:lstStyle>
          <a:p>
            <a:pPr/>
            <a:r>
              <a:t>Rivière Somme</a:t>
            </a:r>
          </a:p>
        </p:txBody>
      </p:sp>
      <p:sp>
        <p:nvSpPr>
          <p:cNvPr id="1472" name="Rivière Sélune"/>
          <p:cNvSpPr txBox="1"/>
          <p:nvPr/>
        </p:nvSpPr>
        <p:spPr>
          <a:xfrm rot="20863916">
            <a:off x="6324528" y="8562198"/>
            <a:ext cx="2131061" cy="4737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solidFill>
                  <a:schemeClr val="accent1">
                    <a:lumOff val="-13575"/>
                  </a:schemeClr>
                </a:solidFill>
              </a:defRPr>
            </a:lvl1pPr>
          </a:lstStyle>
          <a:p>
            <a:pPr/>
            <a:r>
              <a:t>Rivière Sélune</a:t>
            </a:r>
          </a:p>
        </p:txBody>
      </p:sp>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4" name="Glaciations quaternaires"/>
          <p:cNvSpPr txBox="1"/>
          <p:nvPr>
            <p:ph type="title"/>
          </p:nvPr>
        </p:nvSpPr>
        <p:spPr>
          <a:xfrm>
            <a:off x="952500" y="-469900"/>
            <a:ext cx="11099800" cy="2159000"/>
          </a:xfrm>
          <a:prstGeom prst="rect">
            <a:avLst/>
          </a:prstGeom>
        </p:spPr>
        <p:txBody>
          <a:bodyPr/>
          <a:lstStyle>
            <a:lvl1pPr defTabSz="560831">
              <a:defRPr sz="7679"/>
            </a:lvl1pPr>
          </a:lstStyle>
          <a:p>
            <a:pPr/>
            <a:r>
              <a:t>Glaciations quaternaires</a:t>
            </a:r>
          </a:p>
        </p:txBody>
      </p:sp>
      <p:sp>
        <p:nvSpPr>
          <p:cNvPr id="1475" name="Ligne"/>
          <p:cNvSpPr/>
          <p:nvPr/>
        </p:nvSpPr>
        <p:spPr>
          <a:xfrm>
            <a:off x="425094" y="3962400"/>
            <a:ext cx="12115801" cy="0"/>
          </a:xfrm>
          <a:prstGeom prst="line">
            <a:avLst/>
          </a:prstGeom>
          <a:ln w="25400">
            <a:solidFill>
              <a:srgbClr val="000000"/>
            </a:solidFill>
            <a:miter lim="400000"/>
          </a:ln>
        </p:spPr>
        <p:txBody>
          <a:bodyPr lIns="50800" tIns="50800" rIns="50800" bIns="50800" anchor="ctr"/>
          <a:lstStyle/>
          <a:p>
            <a:pPr/>
          </a:p>
        </p:txBody>
      </p:sp>
      <p:sp>
        <p:nvSpPr>
          <p:cNvPr id="1476" name="Le Quaternaire : de 2,6 MA à l’Actuel"/>
          <p:cNvSpPr txBox="1"/>
          <p:nvPr/>
        </p:nvSpPr>
        <p:spPr>
          <a:xfrm>
            <a:off x="3106470" y="1326489"/>
            <a:ext cx="679186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 Quaternaire : de 2,6 MA à l’Actuel</a:t>
            </a:r>
          </a:p>
        </p:txBody>
      </p:sp>
      <p:sp>
        <p:nvSpPr>
          <p:cNvPr id="1477" name="Ligne"/>
          <p:cNvSpPr/>
          <p:nvPr/>
        </p:nvSpPr>
        <p:spPr>
          <a:xfrm flipV="1">
            <a:off x="7440107" y="3040217"/>
            <a:ext cx="1" cy="889292"/>
          </a:xfrm>
          <a:prstGeom prst="line">
            <a:avLst/>
          </a:prstGeom>
          <a:ln w="25400">
            <a:solidFill>
              <a:srgbClr val="000000"/>
            </a:solidFill>
            <a:miter lim="400000"/>
          </a:ln>
        </p:spPr>
        <p:txBody>
          <a:bodyPr lIns="50800" tIns="50800" rIns="50800" bIns="50800" anchor="ctr"/>
          <a:lstStyle/>
          <a:p>
            <a:pPr/>
          </a:p>
        </p:txBody>
      </p:sp>
      <p:sp>
        <p:nvSpPr>
          <p:cNvPr id="1478" name="Ligne"/>
          <p:cNvSpPr/>
          <p:nvPr/>
        </p:nvSpPr>
        <p:spPr>
          <a:xfrm flipV="1">
            <a:off x="2779208" y="3040217"/>
            <a:ext cx="1" cy="889292"/>
          </a:xfrm>
          <a:prstGeom prst="line">
            <a:avLst/>
          </a:prstGeom>
          <a:ln w="25400">
            <a:solidFill>
              <a:srgbClr val="000000"/>
            </a:solidFill>
            <a:miter lim="400000"/>
          </a:ln>
        </p:spPr>
        <p:txBody>
          <a:bodyPr lIns="50800" tIns="50800" rIns="50800" bIns="50800" anchor="ctr"/>
          <a:lstStyle/>
          <a:p>
            <a:pPr/>
          </a:p>
        </p:txBody>
      </p:sp>
      <p:sp>
        <p:nvSpPr>
          <p:cNvPr id="1479" name="-2,6 MA BP"/>
          <p:cNvSpPr txBox="1"/>
          <p:nvPr/>
        </p:nvSpPr>
        <p:spPr>
          <a:xfrm>
            <a:off x="13360" y="3995291"/>
            <a:ext cx="1431799"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lvl1pPr>
          </a:lstStyle>
          <a:p>
            <a:pPr/>
            <a:r>
              <a:t>-2,6 MA BP</a:t>
            </a:r>
          </a:p>
        </p:txBody>
      </p:sp>
      <p:sp>
        <p:nvSpPr>
          <p:cNvPr id="1480" name="2"/>
          <p:cNvSpPr txBox="1"/>
          <p:nvPr/>
        </p:nvSpPr>
        <p:spPr>
          <a:xfrm>
            <a:off x="2609078" y="3995291"/>
            <a:ext cx="340260"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2</a:t>
            </a:r>
          </a:p>
        </p:txBody>
      </p:sp>
      <p:sp>
        <p:nvSpPr>
          <p:cNvPr id="1481" name="1"/>
          <p:cNvSpPr txBox="1"/>
          <p:nvPr/>
        </p:nvSpPr>
        <p:spPr>
          <a:xfrm>
            <a:off x="7269978" y="3995291"/>
            <a:ext cx="340260"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a:t>
            </a:r>
          </a:p>
        </p:txBody>
      </p:sp>
      <p:sp>
        <p:nvSpPr>
          <p:cNvPr id="1482" name="Présent"/>
          <p:cNvSpPr txBox="1"/>
          <p:nvPr/>
        </p:nvSpPr>
        <p:spPr>
          <a:xfrm>
            <a:off x="11684660" y="3995290"/>
            <a:ext cx="1202056" cy="47371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lvl1pPr>
          </a:lstStyle>
          <a:p>
            <a:pPr/>
            <a:r>
              <a:t>Présent</a:t>
            </a:r>
          </a:p>
        </p:txBody>
      </p:sp>
      <p:sp>
        <p:nvSpPr>
          <p:cNvPr id="1483" name="Gunz…"/>
          <p:cNvSpPr txBox="1"/>
          <p:nvPr/>
        </p:nvSpPr>
        <p:spPr>
          <a:xfrm>
            <a:off x="7569859" y="2602839"/>
            <a:ext cx="1069748"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Gunz</a:t>
            </a:r>
          </a:p>
          <a:p>
            <a:pPr algn="ctr">
              <a:spcBef>
                <a:spcPts val="500"/>
              </a:spcBef>
            </a:pPr>
            <a:r>
              <a:t>0,8</a:t>
            </a:r>
          </a:p>
        </p:txBody>
      </p:sp>
      <p:sp>
        <p:nvSpPr>
          <p:cNvPr id="1484" name="Mindel…"/>
          <p:cNvSpPr txBox="1"/>
          <p:nvPr/>
        </p:nvSpPr>
        <p:spPr>
          <a:xfrm>
            <a:off x="9411360" y="2602839"/>
            <a:ext cx="1446886"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Mindel </a:t>
            </a:r>
          </a:p>
          <a:p>
            <a:pPr algn="ctr">
              <a:spcBef>
                <a:spcPts val="500"/>
              </a:spcBef>
            </a:pPr>
            <a:r>
              <a:t>0,5</a:t>
            </a:r>
          </a:p>
        </p:txBody>
      </p:sp>
      <p:sp>
        <p:nvSpPr>
          <p:cNvPr id="1485" name="Riss…"/>
          <p:cNvSpPr txBox="1"/>
          <p:nvPr/>
        </p:nvSpPr>
        <p:spPr>
          <a:xfrm>
            <a:off x="10884560" y="2602839"/>
            <a:ext cx="889306"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Riss</a:t>
            </a:r>
          </a:p>
          <a:p>
            <a:pPr algn="ctr">
              <a:spcBef>
                <a:spcPts val="500"/>
              </a:spcBef>
            </a:pPr>
            <a:r>
              <a:t>0,3</a:t>
            </a:r>
          </a:p>
        </p:txBody>
      </p:sp>
      <p:sp>
        <p:nvSpPr>
          <p:cNvPr id="1486" name="Wurm…"/>
          <p:cNvSpPr txBox="1"/>
          <p:nvPr/>
        </p:nvSpPr>
        <p:spPr>
          <a:xfrm>
            <a:off x="11800179" y="2602839"/>
            <a:ext cx="1191261"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Wurm</a:t>
            </a:r>
          </a:p>
          <a:p>
            <a:pPr algn="ctr">
              <a:spcBef>
                <a:spcPts val="500"/>
              </a:spcBef>
            </a:pPr>
            <a:r>
              <a:t>0,1</a:t>
            </a:r>
          </a:p>
        </p:txBody>
      </p:sp>
      <p:sp>
        <p:nvSpPr>
          <p:cNvPr id="1487" name="Dernière glaciation, il y a 20 000ans soit 0,02 MA"/>
          <p:cNvSpPr txBox="1"/>
          <p:nvPr/>
        </p:nvSpPr>
        <p:spPr>
          <a:xfrm>
            <a:off x="2022601" y="6139789"/>
            <a:ext cx="895959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Dernière glaciation, il y a 20 000ans soit 0,02 MA</a:t>
            </a:r>
          </a:p>
        </p:txBody>
      </p:sp>
      <p:sp>
        <p:nvSpPr>
          <p:cNvPr id="1488" name="Durée de l’Ère quaternaire = 2 à 3 MA…"/>
          <p:cNvSpPr txBox="1"/>
          <p:nvPr/>
        </p:nvSpPr>
        <p:spPr>
          <a:xfrm>
            <a:off x="2459075" y="7530439"/>
            <a:ext cx="8086650" cy="11189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500"/>
              </a:spcBef>
            </a:pPr>
            <a:r>
              <a:t>Durée de l’Ère quaternaire = 2 à 3 MA</a:t>
            </a:r>
          </a:p>
          <a:p>
            <a:pPr algn="ctr">
              <a:spcBef>
                <a:spcPts val="500"/>
              </a:spcBef>
            </a:pPr>
            <a:r>
              <a:t>Soit moins d’1/1000 de l’histoire de la Terre </a:t>
            </a:r>
          </a:p>
        </p:txBody>
      </p:sp>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0" name="lesBiardsMaps3.jpg" descr="lesBiardsMaps3.jpg"/>
          <p:cNvPicPr>
            <a:picLocks noChangeAspect="1"/>
          </p:cNvPicPr>
          <p:nvPr/>
        </p:nvPicPr>
        <p:blipFill>
          <a:blip r:embed="rId2">
            <a:extLst/>
          </a:blip>
          <a:stretch>
            <a:fillRect/>
          </a:stretch>
        </p:blipFill>
        <p:spPr>
          <a:xfrm>
            <a:off x="0" y="1686181"/>
            <a:ext cx="13004800" cy="6381238"/>
          </a:xfrm>
          <a:prstGeom prst="rect">
            <a:avLst/>
          </a:prstGeom>
          <a:ln w="12700">
            <a:miter lim="400000"/>
          </a:ln>
        </p:spPr>
      </p:pic>
      <p:sp>
        <p:nvSpPr>
          <p:cNvPr id="1491" name="3) Vezins et les Biards : barrage et chemins perdus"/>
          <p:cNvSpPr txBox="1"/>
          <p:nvPr>
            <p:ph type="title"/>
          </p:nvPr>
        </p:nvSpPr>
        <p:spPr>
          <a:xfrm>
            <a:off x="18984" y="-15346"/>
            <a:ext cx="12966832" cy="1240235"/>
          </a:xfrm>
          <a:prstGeom prst="rect">
            <a:avLst/>
          </a:prstGeom>
        </p:spPr>
        <p:txBody>
          <a:bodyPr/>
          <a:lstStyle>
            <a:lvl1pPr defTabSz="315468">
              <a:defRPr sz="4320"/>
            </a:lvl1pPr>
          </a:lstStyle>
          <a:p>
            <a:pPr/>
            <a:r>
              <a:t>3) Vezins et les Biards : barrage et chemins perdus</a:t>
            </a:r>
          </a:p>
        </p:txBody>
      </p:sp>
      <p:sp>
        <p:nvSpPr>
          <p:cNvPr id="1492" name="Commune déléguée des Biards"/>
          <p:cNvSpPr txBox="1"/>
          <p:nvPr/>
        </p:nvSpPr>
        <p:spPr>
          <a:xfrm>
            <a:off x="3772763" y="8438489"/>
            <a:ext cx="58282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Commune déléguée des Biards</a:t>
            </a:r>
          </a:p>
        </p:txBody>
      </p:sp>
      <p:sp>
        <p:nvSpPr>
          <p:cNvPr id="1493" name="Limite nord"/>
          <p:cNvSpPr txBox="1"/>
          <p:nvPr/>
        </p:nvSpPr>
        <p:spPr>
          <a:xfrm>
            <a:off x="2191766" y="1085189"/>
            <a:ext cx="215483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1081314"/>
                    <a:satOff val="4338"/>
                    <a:lumOff val="-8931"/>
                  </a:schemeClr>
                </a:solidFill>
              </a:defRPr>
            </a:lvl1pPr>
          </a:lstStyle>
          <a:p>
            <a:pPr/>
            <a:r>
              <a:t>Limite nord</a:t>
            </a:r>
          </a:p>
        </p:txBody>
      </p:sp>
      <p:sp>
        <p:nvSpPr>
          <p:cNvPr id="1494" name="Ligne"/>
          <p:cNvSpPr/>
          <p:nvPr/>
        </p:nvSpPr>
        <p:spPr>
          <a:xfrm flipV="1">
            <a:off x="4054276" y="1556987"/>
            <a:ext cx="1" cy="408477"/>
          </a:xfrm>
          <a:prstGeom prst="line">
            <a:avLst/>
          </a:prstGeom>
          <a:ln w="25400">
            <a:solidFill>
              <a:schemeClr val="accent4">
                <a:hueOff val="-1081314"/>
                <a:satOff val="4338"/>
                <a:lumOff val="-8931"/>
              </a:schemeClr>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6" name="lesBiardsMaps4.jpg" descr="lesBiardsMaps4.jpg"/>
          <p:cNvPicPr>
            <a:picLocks noChangeAspect="1"/>
          </p:cNvPicPr>
          <p:nvPr/>
        </p:nvPicPr>
        <p:blipFill>
          <a:blip r:embed="rId2">
            <a:extLst/>
          </a:blip>
          <a:stretch>
            <a:fillRect/>
          </a:stretch>
        </p:blipFill>
        <p:spPr>
          <a:xfrm>
            <a:off x="0" y="1686181"/>
            <a:ext cx="13004800" cy="6381238"/>
          </a:xfrm>
          <a:prstGeom prst="rect">
            <a:avLst/>
          </a:prstGeom>
          <a:ln w="12700">
            <a:miter lim="400000"/>
          </a:ln>
        </p:spPr>
      </p:pic>
      <p:sp>
        <p:nvSpPr>
          <p:cNvPr id="1497" name="3) Vezins et les Biards : barrage et chemins perdus"/>
          <p:cNvSpPr txBox="1"/>
          <p:nvPr>
            <p:ph type="title"/>
          </p:nvPr>
        </p:nvSpPr>
        <p:spPr>
          <a:xfrm>
            <a:off x="18984" y="-15346"/>
            <a:ext cx="12966832" cy="1240235"/>
          </a:xfrm>
          <a:prstGeom prst="rect">
            <a:avLst/>
          </a:prstGeom>
        </p:spPr>
        <p:txBody>
          <a:bodyPr/>
          <a:lstStyle>
            <a:lvl1pPr defTabSz="315468">
              <a:defRPr sz="4320"/>
            </a:lvl1pPr>
          </a:lstStyle>
          <a:p>
            <a:pPr/>
            <a:r>
              <a:t>3) Vezins et les Biards : barrage et chemins perdus</a:t>
            </a:r>
          </a:p>
        </p:txBody>
      </p:sp>
      <p:sp>
        <p:nvSpPr>
          <p:cNvPr id="1498" name="Commune déléguée des Biards"/>
          <p:cNvSpPr txBox="1"/>
          <p:nvPr/>
        </p:nvSpPr>
        <p:spPr>
          <a:xfrm>
            <a:off x="3772763" y="8438489"/>
            <a:ext cx="582828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Commune déléguée des Biards</a:t>
            </a:r>
          </a:p>
        </p:txBody>
      </p:sp>
      <p:sp>
        <p:nvSpPr>
          <p:cNvPr id="1499" name="Limite nord"/>
          <p:cNvSpPr txBox="1"/>
          <p:nvPr/>
        </p:nvSpPr>
        <p:spPr>
          <a:xfrm>
            <a:off x="2191766" y="1085189"/>
            <a:ext cx="215483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1081314"/>
                    <a:satOff val="4338"/>
                    <a:lumOff val="-8931"/>
                  </a:schemeClr>
                </a:solidFill>
              </a:defRPr>
            </a:lvl1pPr>
          </a:lstStyle>
          <a:p>
            <a:pPr/>
            <a:r>
              <a:t>Limite nord</a:t>
            </a:r>
          </a:p>
        </p:txBody>
      </p:sp>
      <p:sp>
        <p:nvSpPr>
          <p:cNvPr id="1500" name="Ligne"/>
          <p:cNvSpPr/>
          <p:nvPr/>
        </p:nvSpPr>
        <p:spPr>
          <a:xfrm flipV="1">
            <a:off x="5219402" y="1477872"/>
            <a:ext cx="1" cy="3415537"/>
          </a:xfrm>
          <a:prstGeom prst="line">
            <a:avLst/>
          </a:prstGeom>
          <a:ln w="25400">
            <a:solidFill>
              <a:schemeClr val="accent4">
                <a:hueOff val="-1081314"/>
                <a:satOff val="4338"/>
                <a:lumOff val="-8931"/>
              </a:schemeClr>
            </a:solidFill>
            <a:miter lim="400000"/>
          </a:ln>
        </p:spPr>
        <p:txBody>
          <a:bodyPr lIns="50800" tIns="50800" rIns="50800" bIns="50800" anchor="ctr"/>
          <a:lstStyle/>
          <a:p>
            <a:pPr/>
          </a:p>
        </p:txBody>
      </p:sp>
      <p:sp>
        <p:nvSpPr>
          <p:cNvPr id="1501" name="Ligne"/>
          <p:cNvSpPr/>
          <p:nvPr/>
        </p:nvSpPr>
        <p:spPr>
          <a:xfrm flipV="1">
            <a:off x="7759402" y="1441728"/>
            <a:ext cx="1" cy="4670881"/>
          </a:xfrm>
          <a:prstGeom prst="line">
            <a:avLst/>
          </a:prstGeom>
          <a:ln w="25400">
            <a:solidFill>
              <a:schemeClr val="accent4">
                <a:hueOff val="-1081314"/>
                <a:satOff val="4338"/>
                <a:lumOff val="-8931"/>
              </a:schemeClr>
            </a:solidFill>
            <a:miter lim="400000"/>
          </a:ln>
        </p:spPr>
        <p:txBody>
          <a:bodyPr lIns="50800" tIns="50800" rIns="50800" bIns="50800" anchor="ctr"/>
          <a:lstStyle/>
          <a:p>
            <a:pPr/>
          </a:p>
        </p:txBody>
      </p:sp>
      <p:sp>
        <p:nvSpPr>
          <p:cNvPr id="1502" name="Ligne"/>
          <p:cNvSpPr/>
          <p:nvPr/>
        </p:nvSpPr>
        <p:spPr>
          <a:xfrm flipH="1" flipV="1">
            <a:off x="4505721" y="1456640"/>
            <a:ext cx="3262772" cy="1"/>
          </a:xfrm>
          <a:prstGeom prst="line">
            <a:avLst/>
          </a:prstGeom>
          <a:ln w="25400">
            <a:solidFill>
              <a:schemeClr val="accent4">
                <a:hueOff val="-1081314"/>
                <a:satOff val="4338"/>
                <a:lumOff val="-8931"/>
              </a:schemeClr>
            </a:solidFill>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04" name="1950.jpg" descr="1950.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505" name="3) Vezins et les Biards : barrage et chemins perdus"/>
          <p:cNvSpPr txBox="1"/>
          <p:nvPr>
            <p:ph type="title"/>
          </p:nvPr>
        </p:nvSpPr>
        <p:spPr>
          <a:xfrm>
            <a:off x="18984" y="-15346"/>
            <a:ext cx="12966832" cy="1240235"/>
          </a:xfrm>
          <a:prstGeom prst="rect">
            <a:avLst/>
          </a:prstGeom>
        </p:spPr>
        <p:txBody>
          <a:bodyPr/>
          <a:lstStyle>
            <a:lvl1pPr defTabSz="315468">
              <a:defRPr sz="4320"/>
            </a:lvl1pPr>
          </a:lstStyle>
          <a:p>
            <a:pPr/>
            <a:r>
              <a:t>3) Vezins et les Biards : barrage et chemins perdus</a:t>
            </a:r>
          </a:p>
        </p:txBody>
      </p:sp>
      <p:sp>
        <p:nvSpPr>
          <p:cNvPr id="1506" name="St-Hilaire &gt;&gt;"/>
          <p:cNvSpPr txBox="1"/>
          <p:nvPr/>
        </p:nvSpPr>
        <p:spPr>
          <a:xfrm rot="1583996">
            <a:off x="10980165" y="7389317"/>
            <a:ext cx="1823315"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St-Hilaire &gt;&gt;</a:t>
            </a:r>
          </a:p>
        </p:txBody>
      </p:sp>
      <p:sp>
        <p:nvSpPr>
          <p:cNvPr id="1507" name="&lt;&lt; Chalandrey"/>
          <p:cNvSpPr txBox="1"/>
          <p:nvPr/>
        </p:nvSpPr>
        <p:spPr>
          <a:xfrm rot="2859368">
            <a:off x="1919807" y="2044080"/>
            <a:ext cx="2111656"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&lt;&lt; Chalandrey</a:t>
            </a:r>
          </a:p>
        </p:txBody>
      </p:sp>
      <p:sp>
        <p:nvSpPr>
          <p:cNvPr id="1508" name="Limite nord"/>
          <p:cNvSpPr txBox="1"/>
          <p:nvPr/>
        </p:nvSpPr>
        <p:spPr>
          <a:xfrm>
            <a:off x="2699766" y="742289"/>
            <a:ext cx="215483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4">
                    <a:hueOff val="-1081314"/>
                    <a:satOff val="4338"/>
                    <a:lumOff val="-8931"/>
                  </a:schemeClr>
                </a:solidFill>
              </a:defRPr>
            </a:lvl1pPr>
          </a:lstStyle>
          <a:p>
            <a:pPr/>
            <a:r>
              <a:t>Limite nord</a:t>
            </a:r>
          </a:p>
        </p:txBody>
      </p:sp>
      <p:sp>
        <p:nvSpPr>
          <p:cNvPr id="1509" name="Ligne"/>
          <p:cNvSpPr/>
          <p:nvPr/>
        </p:nvSpPr>
        <p:spPr>
          <a:xfrm flipV="1">
            <a:off x="5727402" y="1134972"/>
            <a:ext cx="1" cy="4357593"/>
          </a:xfrm>
          <a:prstGeom prst="line">
            <a:avLst/>
          </a:prstGeom>
          <a:ln w="25400">
            <a:solidFill>
              <a:schemeClr val="accent4">
                <a:hueOff val="-1081314"/>
                <a:satOff val="4338"/>
                <a:lumOff val="-8931"/>
              </a:schemeClr>
            </a:solidFill>
            <a:miter lim="400000"/>
          </a:ln>
        </p:spPr>
        <p:txBody>
          <a:bodyPr lIns="50800" tIns="50800" rIns="50800" bIns="50800" anchor="ctr"/>
          <a:lstStyle/>
          <a:p>
            <a:pPr/>
          </a:p>
        </p:txBody>
      </p:sp>
      <p:sp>
        <p:nvSpPr>
          <p:cNvPr id="1510" name="Ligne"/>
          <p:cNvSpPr/>
          <p:nvPr/>
        </p:nvSpPr>
        <p:spPr>
          <a:xfrm flipV="1">
            <a:off x="8267401" y="1098828"/>
            <a:ext cx="1" cy="4988211"/>
          </a:xfrm>
          <a:prstGeom prst="line">
            <a:avLst/>
          </a:prstGeom>
          <a:ln w="25400">
            <a:solidFill>
              <a:schemeClr val="accent4">
                <a:hueOff val="-1081314"/>
                <a:satOff val="4338"/>
                <a:lumOff val="-8931"/>
              </a:schemeClr>
            </a:solidFill>
            <a:miter lim="400000"/>
          </a:ln>
        </p:spPr>
        <p:txBody>
          <a:bodyPr lIns="50800" tIns="50800" rIns="50800" bIns="50800" anchor="ctr"/>
          <a:lstStyle/>
          <a:p>
            <a:pPr/>
          </a:p>
        </p:txBody>
      </p:sp>
      <p:sp>
        <p:nvSpPr>
          <p:cNvPr id="1511" name="Ligne"/>
          <p:cNvSpPr/>
          <p:nvPr/>
        </p:nvSpPr>
        <p:spPr>
          <a:xfrm flipH="1" flipV="1">
            <a:off x="5013721" y="1113740"/>
            <a:ext cx="3262772" cy="1"/>
          </a:xfrm>
          <a:prstGeom prst="line">
            <a:avLst/>
          </a:prstGeom>
          <a:ln w="25400">
            <a:solidFill>
              <a:schemeClr val="accent4">
                <a:hueOff val="-1081314"/>
                <a:satOff val="4338"/>
                <a:lumOff val="-8931"/>
              </a:schemeClr>
            </a:solidFill>
            <a:miter lim="400000"/>
          </a:ln>
        </p:spPr>
        <p:txBody>
          <a:bodyPr lIns="50800" tIns="50800" rIns="50800" bIns="50800" anchor="ctr"/>
          <a:lstStyle/>
          <a:p>
            <a:pPr/>
          </a:p>
        </p:txBody>
      </p:sp>
      <p:sp>
        <p:nvSpPr>
          <p:cNvPr id="1512" name="Les chemins anciens servent souvent de limites de communes"/>
          <p:cNvSpPr txBox="1"/>
          <p:nvPr/>
        </p:nvSpPr>
        <p:spPr>
          <a:xfrm>
            <a:off x="768654" y="8627158"/>
            <a:ext cx="1146749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Les chemins anciens servent souvent de limites de communes</a:t>
            </a:r>
          </a:p>
        </p:txBody>
      </p:sp>
      <p:pic>
        <p:nvPicPr>
          <p:cNvPr id="1513" name="geoportailLogo.png" descr="geoportailLogo.png"/>
          <p:cNvPicPr>
            <a:picLocks noChangeAspect="1"/>
          </p:cNvPicPr>
          <p:nvPr/>
        </p:nvPicPr>
        <p:blipFill>
          <a:blip r:embed="rId3">
            <a:extLst/>
          </a:blip>
          <a:stretch>
            <a:fillRect/>
          </a:stretch>
        </p:blipFill>
        <p:spPr>
          <a:xfrm>
            <a:off x="154180" y="7819028"/>
            <a:ext cx="571503" cy="546103"/>
          </a:xfrm>
          <a:prstGeom prst="rect">
            <a:avLst/>
          </a:prstGeom>
          <a:ln w="12700">
            <a:solidFill>
              <a:srgbClr val="000000"/>
            </a:solidFill>
            <a:miter lim="400000"/>
          </a:ln>
        </p:spPr>
      </p:pic>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5" name="etMaj.jpg" descr="etMaj.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516" name="3) Vezins et les Biards : barrage et chemins perdus"/>
          <p:cNvSpPr txBox="1"/>
          <p:nvPr>
            <p:ph type="title"/>
          </p:nvPr>
        </p:nvSpPr>
        <p:spPr>
          <a:xfrm>
            <a:off x="18984" y="-15346"/>
            <a:ext cx="12966832" cy="1240235"/>
          </a:xfrm>
          <a:prstGeom prst="rect">
            <a:avLst/>
          </a:prstGeom>
        </p:spPr>
        <p:txBody>
          <a:bodyPr/>
          <a:lstStyle>
            <a:lvl1pPr defTabSz="315468">
              <a:defRPr sz="4320"/>
            </a:lvl1pPr>
          </a:lstStyle>
          <a:p>
            <a:pPr/>
            <a:r>
              <a:t>3) Vezins et les Biards : barrage et chemins perdus</a:t>
            </a:r>
          </a:p>
        </p:txBody>
      </p:sp>
      <p:sp>
        <p:nvSpPr>
          <p:cNvPr id="1517" name="St-Hilaire &gt;&gt;"/>
          <p:cNvSpPr txBox="1"/>
          <p:nvPr/>
        </p:nvSpPr>
        <p:spPr>
          <a:xfrm rot="1583996">
            <a:off x="10980165" y="7389317"/>
            <a:ext cx="1823315"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St-Hilaire &gt;&gt;</a:t>
            </a:r>
          </a:p>
        </p:txBody>
      </p:sp>
      <p:sp>
        <p:nvSpPr>
          <p:cNvPr id="1518" name="&lt;&lt; Chalandrey"/>
          <p:cNvSpPr txBox="1"/>
          <p:nvPr/>
        </p:nvSpPr>
        <p:spPr>
          <a:xfrm rot="2859368">
            <a:off x="1919807" y="2044080"/>
            <a:ext cx="2111656"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&lt;&lt; Chalandrey</a:t>
            </a:r>
          </a:p>
        </p:txBody>
      </p:sp>
      <p:sp>
        <p:nvSpPr>
          <p:cNvPr id="1519" name="Limite nord"/>
          <p:cNvSpPr txBox="1"/>
          <p:nvPr/>
        </p:nvSpPr>
        <p:spPr>
          <a:xfrm>
            <a:off x="2699766" y="742289"/>
            <a:ext cx="2154835"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Limite nord</a:t>
            </a:r>
          </a:p>
        </p:txBody>
      </p:sp>
      <p:sp>
        <p:nvSpPr>
          <p:cNvPr id="1520" name="Ligne"/>
          <p:cNvSpPr/>
          <p:nvPr/>
        </p:nvSpPr>
        <p:spPr>
          <a:xfrm flipV="1">
            <a:off x="5727402" y="1134972"/>
            <a:ext cx="1" cy="4357593"/>
          </a:xfrm>
          <a:prstGeom prst="line">
            <a:avLst/>
          </a:prstGeom>
          <a:ln w="50800">
            <a:solidFill>
              <a:srgbClr val="000000"/>
            </a:solidFill>
            <a:miter lim="400000"/>
          </a:ln>
        </p:spPr>
        <p:txBody>
          <a:bodyPr lIns="50800" tIns="50800" rIns="50800" bIns="50800" anchor="ctr"/>
          <a:lstStyle/>
          <a:p>
            <a:pPr/>
          </a:p>
        </p:txBody>
      </p:sp>
      <p:sp>
        <p:nvSpPr>
          <p:cNvPr id="1521" name="Ligne"/>
          <p:cNvSpPr/>
          <p:nvPr/>
        </p:nvSpPr>
        <p:spPr>
          <a:xfrm flipV="1">
            <a:off x="8267401" y="1098828"/>
            <a:ext cx="1" cy="4988211"/>
          </a:xfrm>
          <a:prstGeom prst="line">
            <a:avLst/>
          </a:prstGeom>
          <a:ln w="50800">
            <a:solidFill>
              <a:srgbClr val="000000"/>
            </a:solidFill>
            <a:miter lim="400000"/>
          </a:ln>
        </p:spPr>
        <p:txBody>
          <a:bodyPr lIns="50800" tIns="50800" rIns="50800" bIns="50800" anchor="ctr"/>
          <a:lstStyle/>
          <a:p>
            <a:pPr/>
          </a:p>
        </p:txBody>
      </p:sp>
      <p:sp>
        <p:nvSpPr>
          <p:cNvPr id="1522" name="Ligne"/>
          <p:cNvSpPr/>
          <p:nvPr/>
        </p:nvSpPr>
        <p:spPr>
          <a:xfrm flipH="1" flipV="1">
            <a:off x="5013721" y="1113740"/>
            <a:ext cx="3262772" cy="1"/>
          </a:xfrm>
          <a:prstGeom prst="line">
            <a:avLst/>
          </a:prstGeom>
          <a:ln w="50800">
            <a:solidFill>
              <a:srgbClr val="000000"/>
            </a:solidFill>
            <a:miter lim="400000"/>
          </a:ln>
        </p:spPr>
        <p:txBody>
          <a:bodyPr lIns="50800" tIns="50800" rIns="50800" bIns="50800" anchor="ctr"/>
          <a:lstStyle/>
          <a:p>
            <a:pPr/>
          </a:p>
        </p:txBody>
      </p:sp>
      <p:sp>
        <p:nvSpPr>
          <p:cNvPr id="1523" name="Les chemins anciens servent souvent de limites de communes"/>
          <p:cNvSpPr txBox="1"/>
          <p:nvPr/>
        </p:nvSpPr>
        <p:spPr>
          <a:xfrm>
            <a:off x="768654" y="8627158"/>
            <a:ext cx="1146749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Les chemins anciens servent souvent de limites de communes</a:t>
            </a:r>
          </a:p>
        </p:txBody>
      </p:sp>
      <p:pic>
        <p:nvPicPr>
          <p:cNvPr id="1524" name="geoportailLogo.png" descr="geoportailLogo.png"/>
          <p:cNvPicPr>
            <a:picLocks noChangeAspect="1"/>
          </p:cNvPicPr>
          <p:nvPr/>
        </p:nvPicPr>
        <p:blipFill>
          <a:blip r:embed="rId3">
            <a:extLst/>
          </a:blip>
          <a:stretch>
            <a:fillRect/>
          </a:stretch>
        </p:blipFill>
        <p:spPr>
          <a:xfrm>
            <a:off x="154180" y="7819028"/>
            <a:ext cx="571503" cy="546103"/>
          </a:xfrm>
          <a:prstGeom prst="rect">
            <a:avLst/>
          </a:prstGeom>
          <a:ln w="12700">
            <a:solidFill>
              <a:srgbClr val="000000"/>
            </a:solidFill>
            <a:miter lim="400000"/>
          </a:ln>
        </p:spPr>
      </p:pic>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6" name="parcellePosniere2.jpg" descr="parcellePosniere2.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527" name="3) Vezins et les Biards : barrage et chemins perdus"/>
          <p:cNvSpPr txBox="1"/>
          <p:nvPr>
            <p:ph type="title"/>
          </p:nvPr>
        </p:nvSpPr>
        <p:spPr>
          <a:xfrm>
            <a:off x="18984" y="-15346"/>
            <a:ext cx="12966832" cy="1240235"/>
          </a:xfrm>
          <a:prstGeom prst="rect">
            <a:avLst/>
          </a:prstGeom>
        </p:spPr>
        <p:txBody>
          <a:bodyPr/>
          <a:lstStyle>
            <a:lvl1pPr defTabSz="315468">
              <a:defRPr sz="4320"/>
            </a:lvl1pPr>
          </a:lstStyle>
          <a:p>
            <a:pPr/>
            <a:r>
              <a:t>3) Vezins et les Biards : barrage et chemins perdus</a:t>
            </a:r>
          </a:p>
        </p:txBody>
      </p:sp>
      <p:pic>
        <p:nvPicPr>
          <p:cNvPr id="1528" name="geoportailLogo.png" descr="geoportailLogo.png"/>
          <p:cNvPicPr>
            <a:picLocks noChangeAspect="1"/>
          </p:cNvPicPr>
          <p:nvPr/>
        </p:nvPicPr>
        <p:blipFill>
          <a:blip r:embed="rId3">
            <a:extLst/>
          </a:blip>
          <a:stretch>
            <a:fillRect/>
          </a:stretch>
        </p:blipFill>
        <p:spPr>
          <a:xfrm>
            <a:off x="154180" y="7819028"/>
            <a:ext cx="571503" cy="546103"/>
          </a:xfrm>
          <a:prstGeom prst="rect">
            <a:avLst/>
          </a:prstGeom>
          <a:ln w="12700">
            <a:solidFill>
              <a:srgbClr val="000000"/>
            </a:solidFill>
            <a:miter lim="400000"/>
          </a:ln>
        </p:spPr>
      </p:pic>
      <p:sp>
        <p:nvSpPr>
          <p:cNvPr id="1529" name="Cercle"/>
          <p:cNvSpPr/>
          <p:nvPr/>
        </p:nvSpPr>
        <p:spPr>
          <a:xfrm>
            <a:off x="3886200" y="15038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30" name="Cercle"/>
          <p:cNvSpPr/>
          <p:nvPr/>
        </p:nvSpPr>
        <p:spPr>
          <a:xfrm>
            <a:off x="2705100" y="5609691"/>
            <a:ext cx="261417"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31" name="Cercle"/>
          <p:cNvSpPr/>
          <p:nvPr/>
        </p:nvSpPr>
        <p:spPr>
          <a:xfrm>
            <a:off x="10490200" y="370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32" name="Cercle"/>
          <p:cNvSpPr/>
          <p:nvPr/>
        </p:nvSpPr>
        <p:spPr>
          <a:xfrm>
            <a:off x="8496300" y="8298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33" name="Qu’est-il arrivé le jeudi 18 janvier 2018 vers 11h ?"/>
          <p:cNvSpPr txBox="1"/>
          <p:nvPr/>
        </p:nvSpPr>
        <p:spPr>
          <a:xfrm>
            <a:off x="2150617" y="8781389"/>
            <a:ext cx="904250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Qu’est-il arrivé le jeudi 18 janvier 2018 vers 11h ?</a:t>
            </a:r>
          </a:p>
        </p:txBody>
      </p:sp>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5" name="parcellePosniere1.jpg" descr="parcellePosniere1.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536" name="3) Vezins et les Biards : barrage et chemins perdus"/>
          <p:cNvSpPr txBox="1"/>
          <p:nvPr>
            <p:ph type="title"/>
          </p:nvPr>
        </p:nvSpPr>
        <p:spPr>
          <a:xfrm>
            <a:off x="18984" y="-15346"/>
            <a:ext cx="12966832" cy="1240235"/>
          </a:xfrm>
          <a:prstGeom prst="rect">
            <a:avLst/>
          </a:prstGeom>
        </p:spPr>
        <p:txBody>
          <a:bodyPr/>
          <a:lstStyle>
            <a:lvl1pPr defTabSz="315468">
              <a:defRPr sz="4320"/>
            </a:lvl1pPr>
          </a:lstStyle>
          <a:p>
            <a:pPr/>
            <a:r>
              <a:t>3) Vezins et les Biards : barrage et chemins perdus</a:t>
            </a:r>
          </a:p>
        </p:txBody>
      </p:sp>
      <p:pic>
        <p:nvPicPr>
          <p:cNvPr id="1537" name="geoportailLogo.png" descr="geoportailLogo.png"/>
          <p:cNvPicPr>
            <a:picLocks noChangeAspect="1"/>
          </p:cNvPicPr>
          <p:nvPr/>
        </p:nvPicPr>
        <p:blipFill>
          <a:blip r:embed="rId3">
            <a:extLst/>
          </a:blip>
          <a:stretch>
            <a:fillRect/>
          </a:stretch>
        </p:blipFill>
        <p:spPr>
          <a:xfrm>
            <a:off x="154180" y="7819028"/>
            <a:ext cx="571503" cy="546103"/>
          </a:xfrm>
          <a:prstGeom prst="rect">
            <a:avLst/>
          </a:prstGeom>
          <a:ln w="12700">
            <a:solidFill>
              <a:srgbClr val="000000"/>
            </a:solidFill>
            <a:miter lim="400000"/>
          </a:ln>
        </p:spPr>
      </p:pic>
      <p:sp>
        <p:nvSpPr>
          <p:cNvPr id="1538" name="Cercle"/>
          <p:cNvSpPr/>
          <p:nvPr/>
        </p:nvSpPr>
        <p:spPr>
          <a:xfrm>
            <a:off x="3886200" y="15038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39" name="Cercle"/>
          <p:cNvSpPr/>
          <p:nvPr/>
        </p:nvSpPr>
        <p:spPr>
          <a:xfrm>
            <a:off x="2705100" y="5609691"/>
            <a:ext cx="261417"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40" name="Cercle"/>
          <p:cNvSpPr/>
          <p:nvPr/>
        </p:nvSpPr>
        <p:spPr>
          <a:xfrm>
            <a:off x="10490200" y="370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41" name="Cercle"/>
          <p:cNvSpPr/>
          <p:nvPr/>
        </p:nvSpPr>
        <p:spPr>
          <a:xfrm>
            <a:off x="8496300" y="8298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42" name="Qu’est-il arrivé le jeudi 18 janvier 2018 vers 11h ?"/>
          <p:cNvSpPr txBox="1"/>
          <p:nvPr/>
        </p:nvSpPr>
        <p:spPr>
          <a:xfrm>
            <a:off x="2150617" y="8781389"/>
            <a:ext cx="904250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Qu’est-il arrivé le jeudi 18 janvier 2018 vers 11h ?</a:t>
            </a:r>
          </a:p>
        </p:txBody>
      </p:sp>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4" name="parcellePosniere1 copie.jpg" descr="parcellePosniere1 copie.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545" name="3) Vezins et les Biards : barrage et chemins perdus"/>
          <p:cNvSpPr txBox="1"/>
          <p:nvPr>
            <p:ph type="title"/>
          </p:nvPr>
        </p:nvSpPr>
        <p:spPr>
          <a:xfrm>
            <a:off x="18984" y="-15346"/>
            <a:ext cx="12966832" cy="1240235"/>
          </a:xfrm>
          <a:prstGeom prst="rect">
            <a:avLst/>
          </a:prstGeom>
        </p:spPr>
        <p:txBody>
          <a:bodyPr/>
          <a:lstStyle>
            <a:lvl1pPr defTabSz="315468">
              <a:defRPr sz="4320"/>
            </a:lvl1pPr>
          </a:lstStyle>
          <a:p>
            <a:pPr/>
            <a:r>
              <a:t>3) Vezins et les Biards : barrage et chemins perdus</a:t>
            </a:r>
          </a:p>
        </p:txBody>
      </p:sp>
      <p:pic>
        <p:nvPicPr>
          <p:cNvPr id="1546" name="geoportailLogo.png" descr="geoportailLogo.png"/>
          <p:cNvPicPr>
            <a:picLocks noChangeAspect="1"/>
          </p:cNvPicPr>
          <p:nvPr/>
        </p:nvPicPr>
        <p:blipFill>
          <a:blip r:embed="rId3">
            <a:extLst/>
          </a:blip>
          <a:stretch>
            <a:fillRect/>
          </a:stretch>
        </p:blipFill>
        <p:spPr>
          <a:xfrm>
            <a:off x="154180" y="7819028"/>
            <a:ext cx="571503" cy="546103"/>
          </a:xfrm>
          <a:prstGeom prst="rect">
            <a:avLst/>
          </a:prstGeom>
          <a:ln w="12700">
            <a:solidFill>
              <a:srgbClr val="000000"/>
            </a:solidFill>
            <a:miter lim="400000"/>
          </a:ln>
        </p:spPr>
      </p:pic>
      <p:sp>
        <p:nvSpPr>
          <p:cNvPr id="1547" name="Cercle"/>
          <p:cNvSpPr/>
          <p:nvPr/>
        </p:nvSpPr>
        <p:spPr>
          <a:xfrm>
            <a:off x="3886200" y="15038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48" name="Cercle"/>
          <p:cNvSpPr/>
          <p:nvPr/>
        </p:nvSpPr>
        <p:spPr>
          <a:xfrm>
            <a:off x="2705100" y="5609691"/>
            <a:ext cx="261417" cy="261418"/>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49" name="Cercle"/>
          <p:cNvSpPr/>
          <p:nvPr/>
        </p:nvSpPr>
        <p:spPr>
          <a:xfrm>
            <a:off x="10490200" y="37009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50" name="Cercle"/>
          <p:cNvSpPr/>
          <p:nvPr/>
        </p:nvSpPr>
        <p:spPr>
          <a:xfrm>
            <a:off x="8496300" y="8298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51" name="Qu’est-il arrivé le jeudi 18 janvier 2018 vers 11h ?"/>
          <p:cNvSpPr txBox="1"/>
          <p:nvPr/>
        </p:nvSpPr>
        <p:spPr>
          <a:xfrm>
            <a:off x="2150617" y="8781389"/>
            <a:ext cx="904250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Qu’est-il arrivé le jeudi 18 janvier 2018 vers 11h ?</a:t>
            </a:r>
          </a:p>
        </p:txBody>
      </p:sp>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3" name="talusVezinsPosniere.jpg" descr="talusVezinsPosniere.jpg"/>
          <p:cNvPicPr>
            <a:picLocks noChangeAspect="1"/>
          </p:cNvPicPr>
          <p:nvPr/>
        </p:nvPicPr>
        <p:blipFill>
          <a:blip r:embed="rId2">
            <a:extLst/>
          </a:blip>
          <a:stretch>
            <a:fillRect/>
          </a:stretch>
        </p:blipFill>
        <p:spPr>
          <a:xfrm>
            <a:off x="1422400" y="1492250"/>
            <a:ext cx="10160000" cy="6769100"/>
          </a:xfrm>
          <a:prstGeom prst="rect">
            <a:avLst/>
          </a:prstGeom>
          <a:ln w="12700">
            <a:miter lim="400000"/>
          </a:ln>
        </p:spPr>
      </p:pic>
      <p:sp>
        <p:nvSpPr>
          <p:cNvPr id="1554" name="3) Vezins et les Biards : barrage et chemins perdus"/>
          <p:cNvSpPr txBox="1"/>
          <p:nvPr>
            <p:ph type="title"/>
          </p:nvPr>
        </p:nvSpPr>
        <p:spPr>
          <a:xfrm>
            <a:off x="18984" y="-15346"/>
            <a:ext cx="12966832" cy="1240235"/>
          </a:xfrm>
          <a:prstGeom prst="rect">
            <a:avLst/>
          </a:prstGeom>
        </p:spPr>
        <p:txBody>
          <a:bodyPr/>
          <a:lstStyle>
            <a:lvl1pPr defTabSz="315468">
              <a:defRPr sz="4320"/>
            </a:lvl1pPr>
          </a:lstStyle>
          <a:p>
            <a:pPr/>
            <a:r>
              <a:t>3) Vezins et les Biards : barrage et chemins perdus</a:t>
            </a:r>
          </a:p>
        </p:txBody>
      </p:sp>
      <p:sp>
        <p:nvSpPr>
          <p:cNvPr id="1555" name="Qu’est-il arrivé le jeudi 18 janvier 2018 vers 11h ?"/>
          <p:cNvSpPr txBox="1"/>
          <p:nvPr/>
        </p:nvSpPr>
        <p:spPr>
          <a:xfrm>
            <a:off x="2150617" y="8781389"/>
            <a:ext cx="904250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Qu’est-il arrivé le jeudi 18 janvier 2018 vers 11h ?</a:t>
            </a:r>
          </a:p>
        </p:txBody>
      </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7" name="4) Montjoie-Saint-Martin"/>
          <p:cNvSpPr txBox="1"/>
          <p:nvPr>
            <p:ph type="title"/>
          </p:nvPr>
        </p:nvSpPr>
        <p:spPr>
          <a:xfrm>
            <a:off x="130902" y="-237332"/>
            <a:ext cx="12742996" cy="1262080"/>
          </a:xfrm>
          <a:prstGeom prst="rect">
            <a:avLst/>
          </a:prstGeom>
        </p:spPr>
        <p:txBody>
          <a:bodyPr anchor="b"/>
          <a:lstStyle>
            <a:lvl1pPr>
              <a:spcBef>
                <a:spcPts val="500"/>
              </a:spcBef>
              <a:defRPr sz="4000">
                <a:latin typeface="Helvetica Neue"/>
                <a:ea typeface="Helvetica Neue"/>
                <a:cs typeface="Helvetica Neue"/>
                <a:sym typeface="Helvetica Neue"/>
              </a:defRPr>
            </a:lvl1pPr>
          </a:lstStyle>
          <a:p>
            <a:pPr/>
            <a:r>
              <a:t>4) Montjoie-Saint-Martin</a:t>
            </a:r>
          </a:p>
        </p:txBody>
      </p:sp>
      <p:pic>
        <p:nvPicPr>
          <p:cNvPr id="1558" name="montjoie-st-martin.JPG" descr="montjoie-st-martin.JPG"/>
          <p:cNvPicPr>
            <a:picLocks noChangeAspect="1"/>
          </p:cNvPicPr>
          <p:nvPr/>
        </p:nvPicPr>
        <p:blipFill>
          <a:blip r:embed="rId2">
            <a:extLst/>
          </a:blip>
          <a:stretch>
            <a:fillRect/>
          </a:stretch>
        </p:blipFill>
        <p:spPr>
          <a:xfrm>
            <a:off x="0" y="1118674"/>
            <a:ext cx="13004800" cy="8669868"/>
          </a:xfrm>
          <a:prstGeom prst="rect">
            <a:avLst/>
          </a:prstGeom>
          <a:ln w="12700">
            <a:miter lim="400000"/>
          </a:ln>
        </p:spPr>
      </p:pic>
    </p:spTree>
  </p:cSld>
  <p:clrMapOvr>
    <a:masterClrMapping/>
  </p:clrMapOvr>
  <p:transition xmlns:p14="http://schemas.microsoft.com/office/powerpoint/2010/main" spd="med" advClick="1"/>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60" name="montjoieStMartinChateauDeau.jpg" descr="montjoieStMartinChateauDeau.jpg"/>
          <p:cNvPicPr>
            <a:picLocks noChangeAspect="1"/>
          </p:cNvPicPr>
          <p:nvPr/>
        </p:nvPicPr>
        <p:blipFill>
          <a:blip r:embed="rId2">
            <a:extLst/>
          </a:blip>
          <a:stretch>
            <a:fillRect/>
          </a:stretch>
        </p:blipFill>
        <p:spPr>
          <a:xfrm>
            <a:off x="0" y="1858573"/>
            <a:ext cx="13004800" cy="6036454"/>
          </a:xfrm>
          <a:prstGeom prst="rect">
            <a:avLst/>
          </a:prstGeom>
          <a:ln w="12700">
            <a:miter lim="400000"/>
          </a:ln>
        </p:spPr>
      </p:pic>
      <p:sp>
        <p:nvSpPr>
          <p:cNvPr id="1561" name="4) Montjoie-Saint-Martin"/>
          <p:cNvSpPr txBox="1"/>
          <p:nvPr>
            <p:ph type="title"/>
          </p:nvPr>
        </p:nvSpPr>
        <p:spPr>
          <a:xfrm>
            <a:off x="130902" y="-237332"/>
            <a:ext cx="12742996" cy="1262080"/>
          </a:xfrm>
          <a:prstGeom prst="rect">
            <a:avLst/>
          </a:prstGeom>
        </p:spPr>
        <p:txBody>
          <a:bodyPr anchor="b"/>
          <a:lstStyle>
            <a:lvl1pPr>
              <a:spcBef>
                <a:spcPts val="500"/>
              </a:spcBef>
              <a:defRPr sz="4000">
                <a:latin typeface="Helvetica Neue"/>
                <a:ea typeface="Helvetica Neue"/>
                <a:cs typeface="Helvetica Neue"/>
                <a:sym typeface="Helvetica Neue"/>
              </a:defRPr>
            </a:lvl1pPr>
          </a:lstStyle>
          <a:p>
            <a:pPr/>
            <a:r>
              <a:t>4) Montjoie-Saint-Martin</a:t>
            </a:r>
          </a:p>
        </p:txBody>
      </p:sp>
    </p:spTree>
  </p:cSld>
  <p:clrMapOvr>
    <a:masterClrMapping/>
  </p:clrMapOvr>
  <p:transition xmlns:p14="http://schemas.microsoft.com/office/powerpoint/2010/main" spd="med" advClick="1"/>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63" name="montjoie-st-martin-panorama.jpg" descr="montjoie-st-martin-panorama.jpg"/>
          <p:cNvPicPr>
            <a:picLocks noChangeAspect="1"/>
          </p:cNvPicPr>
          <p:nvPr/>
        </p:nvPicPr>
        <p:blipFill>
          <a:blip r:embed="rId2">
            <a:extLst/>
          </a:blip>
          <a:stretch>
            <a:fillRect/>
          </a:stretch>
        </p:blipFill>
        <p:spPr>
          <a:xfrm>
            <a:off x="-1" y="1081021"/>
            <a:ext cx="13004801" cy="8674101"/>
          </a:xfrm>
          <a:prstGeom prst="rect">
            <a:avLst/>
          </a:prstGeom>
          <a:ln w="12700">
            <a:miter lim="400000"/>
          </a:ln>
        </p:spPr>
      </p:pic>
      <p:sp>
        <p:nvSpPr>
          <p:cNvPr id="1564" name="4) Montjoie-Saint-Martin"/>
          <p:cNvSpPr txBox="1"/>
          <p:nvPr>
            <p:ph type="title"/>
          </p:nvPr>
        </p:nvSpPr>
        <p:spPr>
          <a:xfrm>
            <a:off x="130902" y="-237332"/>
            <a:ext cx="12742996" cy="1262080"/>
          </a:xfrm>
          <a:prstGeom prst="rect">
            <a:avLst/>
          </a:prstGeom>
        </p:spPr>
        <p:txBody>
          <a:bodyPr anchor="b"/>
          <a:lstStyle>
            <a:lvl1pPr>
              <a:spcBef>
                <a:spcPts val="500"/>
              </a:spcBef>
              <a:defRPr sz="4000">
                <a:latin typeface="Helvetica Neue"/>
                <a:ea typeface="Helvetica Neue"/>
                <a:cs typeface="Helvetica Neue"/>
                <a:sym typeface="Helvetica Neue"/>
              </a:defRPr>
            </a:lvl1pPr>
          </a:lstStyle>
          <a:p>
            <a:pPr/>
            <a:r>
              <a:t>4) Montjoie-Saint-Martin</a:t>
            </a:r>
          </a:p>
        </p:txBody>
      </p:sp>
    </p:spTree>
  </p:cSld>
  <p:clrMapOvr>
    <a:masterClrMapping/>
  </p:clrMapOvr>
  <p:transition xmlns:p14="http://schemas.microsoft.com/office/powerpoint/2010/main" spd="med" advClick="1"/>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66" name="montjoie-st-martin-baie.jpg" descr="montjoie-st-martin-baie.jpg"/>
          <p:cNvPicPr>
            <a:picLocks noChangeAspect="1"/>
          </p:cNvPicPr>
          <p:nvPr/>
        </p:nvPicPr>
        <p:blipFill>
          <a:blip r:embed="rId2">
            <a:extLst/>
          </a:blip>
          <a:stretch>
            <a:fillRect/>
          </a:stretch>
        </p:blipFill>
        <p:spPr>
          <a:xfrm>
            <a:off x="-11399" y="1073134"/>
            <a:ext cx="13027598" cy="8678708"/>
          </a:xfrm>
          <a:prstGeom prst="rect">
            <a:avLst/>
          </a:prstGeom>
          <a:ln w="12700">
            <a:miter lim="400000"/>
          </a:ln>
        </p:spPr>
      </p:pic>
      <p:sp>
        <p:nvSpPr>
          <p:cNvPr id="1567" name="4) Montjoie-Saint-Martin"/>
          <p:cNvSpPr txBox="1"/>
          <p:nvPr>
            <p:ph type="title"/>
          </p:nvPr>
        </p:nvSpPr>
        <p:spPr>
          <a:xfrm>
            <a:off x="130902" y="-237332"/>
            <a:ext cx="12742996" cy="1262080"/>
          </a:xfrm>
          <a:prstGeom prst="rect">
            <a:avLst/>
          </a:prstGeom>
        </p:spPr>
        <p:txBody>
          <a:bodyPr anchor="b"/>
          <a:lstStyle>
            <a:lvl1pPr>
              <a:spcBef>
                <a:spcPts val="500"/>
              </a:spcBef>
              <a:defRPr sz="4000">
                <a:latin typeface="Helvetica Neue"/>
                <a:ea typeface="Helvetica Neue"/>
                <a:cs typeface="Helvetica Neue"/>
                <a:sym typeface="Helvetica Neue"/>
              </a:defRPr>
            </a:lvl1pPr>
          </a:lstStyle>
          <a:p>
            <a:pPr/>
            <a:r>
              <a:t>4) Montjoie-Saint-Martin</a:t>
            </a:r>
          </a:p>
        </p:txBody>
      </p:sp>
    </p:spTree>
  </p:cSld>
  <p:clrMapOvr>
    <a:masterClrMapping/>
  </p:clrMapOvr>
  <p:transition xmlns:p14="http://schemas.microsoft.com/office/powerpoint/2010/main" spd="med" advClick="1"/>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69" name="ign.jpg" descr="ign.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570" name="4) Montjoie-Saint-Martin"/>
          <p:cNvSpPr txBox="1"/>
          <p:nvPr>
            <p:ph type="title"/>
          </p:nvPr>
        </p:nvSpPr>
        <p:spPr>
          <a:xfrm>
            <a:off x="130902" y="-237332"/>
            <a:ext cx="12742996" cy="1262080"/>
          </a:xfrm>
          <a:prstGeom prst="rect">
            <a:avLst/>
          </a:prstGeom>
        </p:spPr>
        <p:txBody>
          <a:bodyPr anchor="b"/>
          <a:lstStyle>
            <a:lvl1pPr>
              <a:spcBef>
                <a:spcPts val="500"/>
              </a:spcBef>
              <a:defRPr sz="4000">
                <a:latin typeface="Helvetica Neue"/>
                <a:ea typeface="Helvetica Neue"/>
                <a:cs typeface="Helvetica Neue"/>
                <a:sym typeface="Helvetica Neue"/>
              </a:defRPr>
            </a:lvl1pPr>
          </a:lstStyle>
          <a:p>
            <a:pPr/>
            <a:r>
              <a:t>4) Montjoie-Saint-Martin</a:t>
            </a:r>
          </a:p>
        </p:txBody>
      </p:sp>
    </p:spTree>
  </p:cSld>
  <p:clrMapOvr>
    <a:masterClrMapping/>
  </p:clrMapOvr>
  <p:transition xmlns:p14="http://schemas.microsoft.com/office/powerpoint/2010/main" spd="med" advClick="1"/>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2" name="relief-ign.jpg" descr="relief-ign.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573" name="4) Montjoie-Saint-Martin"/>
          <p:cNvSpPr txBox="1"/>
          <p:nvPr>
            <p:ph type="title"/>
          </p:nvPr>
        </p:nvSpPr>
        <p:spPr>
          <a:xfrm>
            <a:off x="130902" y="-237332"/>
            <a:ext cx="12742996" cy="1262080"/>
          </a:xfrm>
          <a:prstGeom prst="rect">
            <a:avLst/>
          </a:prstGeom>
        </p:spPr>
        <p:txBody>
          <a:bodyPr anchor="b"/>
          <a:lstStyle>
            <a:lvl1pPr>
              <a:spcBef>
                <a:spcPts val="500"/>
              </a:spcBef>
              <a:defRPr sz="4000">
                <a:latin typeface="Helvetica Neue"/>
                <a:ea typeface="Helvetica Neue"/>
                <a:cs typeface="Helvetica Neue"/>
                <a:sym typeface="Helvetica Neue"/>
              </a:defRPr>
            </a:lvl1pPr>
          </a:lstStyle>
          <a:p>
            <a:pPr/>
            <a:r>
              <a:t>4) Montjoie-Saint-Martin</a:t>
            </a:r>
          </a:p>
        </p:txBody>
      </p:sp>
    </p:spTree>
  </p:cSld>
  <p:clrMapOvr>
    <a:masterClrMapping/>
  </p:clrMapOvr>
  <p:transition xmlns:p14="http://schemas.microsoft.com/office/powerpoint/2010/main" spd="med" advClick="1"/>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5" name="geol.jpg" descr="geol.jpg"/>
          <p:cNvPicPr>
            <a:picLocks noChangeAspect="1"/>
          </p:cNvPicPr>
          <p:nvPr/>
        </p:nvPicPr>
        <p:blipFill>
          <a:blip r:embed="rId2">
            <a:extLst/>
          </a:blip>
          <a:stretch>
            <a:fillRect/>
          </a:stretch>
        </p:blipFill>
        <p:spPr>
          <a:xfrm>
            <a:off x="0" y="1219200"/>
            <a:ext cx="13004800" cy="7315200"/>
          </a:xfrm>
          <a:prstGeom prst="rect">
            <a:avLst/>
          </a:prstGeom>
          <a:ln w="12700">
            <a:miter lim="400000"/>
          </a:ln>
        </p:spPr>
      </p:pic>
      <p:sp>
        <p:nvSpPr>
          <p:cNvPr id="1576" name="4) Montjoie-Saint-Martin"/>
          <p:cNvSpPr txBox="1"/>
          <p:nvPr>
            <p:ph type="title"/>
          </p:nvPr>
        </p:nvSpPr>
        <p:spPr>
          <a:xfrm>
            <a:off x="130902" y="-237332"/>
            <a:ext cx="12742996" cy="1262080"/>
          </a:xfrm>
          <a:prstGeom prst="rect">
            <a:avLst/>
          </a:prstGeom>
        </p:spPr>
        <p:txBody>
          <a:bodyPr anchor="b"/>
          <a:lstStyle>
            <a:lvl1pPr>
              <a:spcBef>
                <a:spcPts val="500"/>
              </a:spcBef>
              <a:defRPr sz="4000">
                <a:latin typeface="Helvetica Neue"/>
                <a:ea typeface="Helvetica Neue"/>
                <a:cs typeface="Helvetica Neue"/>
                <a:sym typeface="Helvetica Neue"/>
              </a:defRPr>
            </a:lvl1pPr>
          </a:lstStyle>
          <a:p>
            <a:pPr/>
            <a:r>
              <a:t>4) Montjoie-Saint-Martin</a:t>
            </a:r>
          </a:p>
        </p:txBody>
      </p:sp>
    </p:spTree>
  </p:cSld>
  <p:clrMapOvr>
    <a:masterClrMapping/>
  </p:clrMapOvr>
  <p:transition xmlns:p14="http://schemas.microsoft.com/office/powerpoint/2010/main" spd="med" advClick="1"/>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8" name="IMG_0159-mortain.jpg" descr="IMG_0159-mortain.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579" name="Cercle"/>
          <p:cNvSpPr/>
          <p:nvPr/>
        </p:nvSpPr>
        <p:spPr>
          <a:xfrm>
            <a:off x="7277100" y="2717800"/>
            <a:ext cx="384250" cy="384250"/>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80" name="4) Le Mont Saint-Michel"/>
          <p:cNvSpPr txBox="1"/>
          <p:nvPr>
            <p:ph type="ctrTitle"/>
          </p:nvPr>
        </p:nvSpPr>
        <p:spPr>
          <a:xfrm>
            <a:off x="18984" y="-15346"/>
            <a:ext cx="12966832" cy="1240235"/>
          </a:xfrm>
          <a:prstGeom prst="rect">
            <a:avLst/>
          </a:prstGeom>
        </p:spPr>
        <p:txBody>
          <a:bodyPr anchor="ctr"/>
          <a:lstStyle>
            <a:lvl1pPr defTabSz="554990">
              <a:defRPr sz="7600"/>
            </a:lvl1pPr>
          </a:lstStyle>
          <a:p>
            <a:pPr/>
            <a:r>
              <a:t>4) Le Mont Saint-Michel</a:t>
            </a:r>
          </a:p>
        </p:txBody>
      </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82" name="IMG_0159-mortain.jpg" descr="IMG_0159-mortain.jpg"/>
          <p:cNvPicPr>
            <a:picLocks noChangeAspect="1"/>
          </p:cNvPicPr>
          <p:nvPr/>
        </p:nvPicPr>
        <p:blipFill>
          <a:blip r:embed="rId2">
            <a:extLst/>
          </a:blip>
          <a:stretch>
            <a:fillRect/>
          </a:stretch>
        </p:blipFill>
        <p:spPr>
          <a:xfrm>
            <a:off x="-3394917" y="-1352388"/>
            <a:ext cx="19030554" cy="14272916"/>
          </a:xfrm>
          <a:prstGeom prst="rect">
            <a:avLst/>
          </a:prstGeom>
          <a:ln w="12700">
            <a:miter lim="400000"/>
          </a:ln>
        </p:spPr>
      </p:pic>
      <p:sp>
        <p:nvSpPr>
          <p:cNvPr id="1583" name="Cercle"/>
          <p:cNvSpPr/>
          <p:nvPr/>
        </p:nvSpPr>
        <p:spPr>
          <a:xfrm>
            <a:off x="7212037" y="2627337"/>
            <a:ext cx="550913" cy="550913"/>
          </a:xfrm>
          <a:prstGeom prst="ellipse">
            <a:avLst/>
          </a:prstGeom>
          <a:ln w="12700">
            <a:solidFill>
              <a:srgbClr val="000000"/>
            </a:solidFill>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584" name="4) Le Mont Saint-Michel"/>
          <p:cNvSpPr txBox="1"/>
          <p:nvPr>
            <p:ph type="ctrTitle"/>
          </p:nvPr>
        </p:nvSpPr>
        <p:spPr>
          <a:xfrm>
            <a:off x="18984" y="-15346"/>
            <a:ext cx="12966832" cy="1240235"/>
          </a:xfrm>
          <a:prstGeom prst="rect">
            <a:avLst/>
          </a:prstGeom>
        </p:spPr>
        <p:txBody>
          <a:bodyPr anchor="ctr"/>
          <a:lstStyle>
            <a:lvl1pPr defTabSz="554990">
              <a:defRPr sz="7600"/>
            </a:lvl1pPr>
          </a:lstStyle>
          <a:p>
            <a:pPr/>
            <a:r>
              <a:t>4) Le Mont Saint-Michel</a:t>
            </a:r>
          </a:p>
        </p:txBody>
      </p:sp>
    </p:spTree>
  </p:cSld>
  <p:clrMapOvr>
    <a:masterClrMapping/>
  </p:clrMapOvr>
  <p:transition xmlns:p14="http://schemas.microsoft.com/office/powerpoint/2010/main" spd="med" advClick="1"/>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86" name="P1000026-baieMtStMi copie.jpg" descr="P1000026-baieMtStMi copie.jpg"/>
          <p:cNvPicPr>
            <a:picLocks noChangeAspect="1"/>
          </p:cNvPicPr>
          <p:nvPr/>
        </p:nvPicPr>
        <p:blipFill>
          <a:blip r:embed="rId2">
            <a:extLst/>
          </a:blip>
          <a:stretch>
            <a:fillRect/>
          </a:stretch>
        </p:blipFill>
        <p:spPr>
          <a:xfrm>
            <a:off x="-3343888" y="226"/>
            <a:ext cx="18218847" cy="7863360"/>
          </a:xfrm>
          <a:prstGeom prst="rect">
            <a:avLst/>
          </a:prstGeom>
          <a:ln w="12700">
            <a:miter lim="400000"/>
          </a:ln>
        </p:spPr>
      </p:pic>
      <p:pic>
        <p:nvPicPr>
          <p:cNvPr id="1587" name="mtStMichel-baie.jpg" descr="mtStMichel-baie.jpg"/>
          <p:cNvPicPr>
            <a:picLocks noChangeAspect="1"/>
          </p:cNvPicPr>
          <p:nvPr/>
        </p:nvPicPr>
        <p:blipFill>
          <a:blip r:embed="rId3">
            <a:extLst/>
          </a:blip>
          <a:stretch>
            <a:fillRect/>
          </a:stretch>
        </p:blipFill>
        <p:spPr>
          <a:xfrm>
            <a:off x="-1" y="8181948"/>
            <a:ext cx="13004801" cy="1593904"/>
          </a:xfrm>
          <a:prstGeom prst="rect">
            <a:avLst/>
          </a:prstGeom>
          <a:ln w="12700">
            <a:miter lim="400000"/>
          </a:ln>
        </p:spPr>
      </p:pic>
      <p:sp>
        <p:nvSpPr>
          <p:cNvPr id="1588" name="La baie du Mont Saint-Michel"/>
          <p:cNvSpPr txBox="1"/>
          <p:nvPr>
            <p:ph type="ctrTitle"/>
          </p:nvPr>
        </p:nvSpPr>
        <p:spPr>
          <a:xfrm>
            <a:off x="18984" y="-15346"/>
            <a:ext cx="12966832" cy="1240235"/>
          </a:xfrm>
          <a:prstGeom prst="rect">
            <a:avLst/>
          </a:prstGeom>
        </p:spPr>
        <p:txBody>
          <a:bodyPr anchor="ctr"/>
          <a:lstStyle>
            <a:lvl1pPr defTabSz="543305">
              <a:defRPr sz="7440"/>
            </a:lvl1pPr>
          </a:lstStyle>
          <a:p>
            <a:pPr/>
            <a:r>
              <a:t>La baie du Mont Saint-Michel</a:t>
            </a:r>
          </a:p>
        </p:txBody>
      </p:sp>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0" name="P1000038-mtStMichelAvant - copie.jpeg" descr="P1000038-mtStMichelAvant - copie.jpe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591" name="29 mai 2006"/>
          <p:cNvSpPr txBox="1"/>
          <p:nvPr/>
        </p:nvSpPr>
        <p:spPr>
          <a:xfrm rot="18634916">
            <a:off x="3103735" y="3044576"/>
            <a:ext cx="1512317"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lvl1pPr>
          </a:lstStyle>
          <a:p>
            <a:pPr/>
            <a:r>
              <a:t>29 mai 2006</a:t>
            </a:r>
          </a:p>
        </p:txBody>
      </p:sp>
      <p:sp>
        <p:nvSpPr>
          <p:cNvPr id="1592" name="4) Le Mont Saint-Michel"/>
          <p:cNvSpPr txBox="1"/>
          <p:nvPr>
            <p:ph type="ctrTitle"/>
          </p:nvPr>
        </p:nvSpPr>
        <p:spPr>
          <a:xfrm>
            <a:off x="18984" y="-15346"/>
            <a:ext cx="12966832" cy="1240235"/>
          </a:xfrm>
          <a:prstGeom prst="rect">
            <a:avLst/>
          </a:prstGeom>
        </p:spPr>
        <p:txBody>
          <a:bodyPr anchor="ctr"/>
          <a:lstStyle>
            <a:lvl1pPr defTabSz="554990">
              <a:defRPr sz="7600">
                <a:solidFill>
                  <a:srgbClr val="FFFFFF"/>
                </a:solidFill>
              </a:defRPr>
            </a:lvl1pPr>
          </a:lstStyle>
          <a:p>
            <a:pPr/>
            <a:r>
              <a:t>4) Le Mont Saint-Michel</a:t>
            </a:r>
          </a:p>
        </p:txBody>
      </p:sp>
    </p:spTree>
  </p:cSld>
  <p:clrMapOvr>
    <a:masterClrMapping/>
  </p:clrMapOvr>
  <p:transition xmlns:p14="http://schemas.microsoft.com/office/powerpoint/2010/main" spd="med" advClick="1"/>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4" name="passerelle-MtStMichel copie.jpg" descr="passerelle-MtStMichel copie.jpg"/>
          <p:cNvPicPr>
            <a:picLocks noChangeAspect="1"/>
          </p:cNvPicPr>
          <p:nvPr/>
        </p:nvPicPr>
        <p:blipFill>
          <a:blip r:embed="rId2">
            <a:extLst/>
          </a:blip>
          <a:stretch>
            <a:fillRect/>
          </a:stretch>
        </p:blipFill>
        <p:spPr>
          <a:xfrm>
            <a:off x="1073150" y="1447800"/>
            <a:ext cx="10858500" cy="6070600"/>
          </a:xfrm>
          <a:prstGeom prst="rect">
            <a:avLst/>
          </a:prstGeom>
          <a:ln w="12700">
            <a:miter lim="400000"/>
          </a:ln>
        </p:spPr>
      </p:pic>
      <p:sp>
        <p:nvSpPr>
          <p:cNvPr id="1595" name="4) Le Mont Saint-Michel"/>
          <p:cNvSpPr txBox="1"/>
          <p:nvPr>
            <p:ph type="ctrTitle"/>
          </p:nvPr>
        </p:nvSpPr>
        <p:spPr>
          <a:xfrm>
            <a:off x="18984" y="-15346"/>
            <a:ext cx="12966832" cy="1240235"/>
          </a:xfrm>
          <a:prstGeom prst="rect">
            <a:avLst/>
          </a:prstGeom>
        </p:spPr>
        <p:txBody>
          <a:bodyPr anchor="ctr"/>
          <a:lstStyle>
            <a:lvl1pPr defTabSz="554990">
              <a:defRPr sz="7600"/>
            </a:lvl1pPr>
          </a:lstStyle>
          <a:p>
            <a:pPr/>
            <a:r>
              <a:t>4) Le Mont Saint-Michel</a:t>
            </a:r>
          </a:p>
        </p:txBody>
      </p:sp>
      <p:sp>
        <p:nvSpPr>
          <p:cNvPr id="1596" name="Cliché : Nicolas Roy, juin 2019."/>
          <p:cNvSpPr txBox="1"/>
          <p:nvPr/>
        </p:nvSpPr>
        <p:spPr>
          <a:xfrm>
            <a:off x="3641293" y="8171789"/>
            <a:ext cx="572221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Cliché : Nicolas Roy, juin 2019.</a:t>
            </a:r>
          </a:p>
        </p:txBody>
      </p:sp>
    </p:spTree>
  </p:cSld>
  <p:clrMapOvr>
    <a:masterClrMapping/>
  </p:clrMapOvr>
  <p:transition xmlns:p14="http://schemas.microsoft.com/office/powerpoint/2010/main" spd="med" advClick="1"/>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8" name="mtStMichelTrain.jpg" descr="mtStMichelTrain.jpg"/>
          <p:cNvPicPr>
            <a:picLocks noChangeAspect="1"/>
          </p:cNvPicPr>
          <p:nvPr/>
        </p:nvPicPr>
        <p:blipFill>
          <a:blip r:embed="rId2">
            <a:extLst/>
          </a:blip>
          <a:stretch>
            <a:fillRect/>
          </a:stretch>
        </p:blipFill>
        <p:spPr>
          <a:xfrm>
            <a:off x="0" y="1638319"/>
            <a:ext cx="13004800" cy="8162588"/>
          </a:xfrm>
          <a:prstGeom prst="rect">
            <a:avLst/>
          </a:prstGeom>
          <a:ln w="12700">
            <a:miter lim="400000"/>
          </a:ln>
        </p:spPr>
      </p:pic>
      <p:sp>
        <p:nvSpPr>
          <p:cNvPr id="1599" name="Le Mont Saint-Michel"/>
          <p:cNvSpPr txBox="1"/>
          <p:nvPr>
            <p:ph type="ctrTitle"/>
          </p:nvPr>
        </p:nvSpPr>
        <p:spPr>
          <a:xfrm>
            <a:off x="18984" y="-15346"/>
            <a:ext cx="12966832" cy="1240235"/>
          </a:xfrm>
          <a:prstGeom prst="rect">
            <a:avLst/>
          </a:prstGeom>
        </p:spPr>
        <p:txBody>
          <a:bodyPr anchor="ctr"/>
          <a:lstStyle>
            <a:lvl1pPr defTabSz="554990">
              <a:defRPr sz="7600"/>
            </a:lvl1pPr>
          </a:lstStyle>
          <a:p>
            <a:pPr/>
            <a:r>
              <a:t>Le Mont Saint-Michel</a:t>
            </a:r>
          </a:p>
        </p:txBody>
      </p:sp>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1" name="4) Le Mont Saint-Michel"/>
          <p:cNvSpPr txBox="1"/>
          <p:nvPr>
            <p:ph type="ctrTitle"/>
          </p:nvPr>
        </p:nvSpPr>
        <p:spPr>
          <a:xfrm>
            <a:off x="18984" y="-15346"/>
            <a:ext cx="12966832" cy="1240235"/>
          </a:xfrm>
          <a:prstGeom prst="rect">
            <a:avLst/>
          </a:prstGeom>
        </p:spPr>
        <p:txBody>
          <a:bodyPr anchor="ctr"/>
          <a:lstStyle>
            <a:lvl1pPr defTabSz="554990">
              <a:defRPr sz="7600"/>
            </a:lvl1pPr>
          </a:lstStyle>
          <a:p>
            <a:pPr/>
            <a:r>
              <a:t>4) Le Mont Saint-Michel</a:t>
            </a:r>
          </a:p>
        </p:txBody>
      </p:sp>
      <p:pic>
        <p:nvPicPr>
          <p:cNvPr id="1602" name="mtStMichel-train2.jpg" descr="mtStMichel-train2.jpg"/>
          <p:cNvPicPr>
            <a:picLocks noChangeAspect="1"/>
          </p:cNvPicPr>
          <p:nvPr/>
        </p:nvPicPr>
        <p:blipFill>
          <a:blip r:embed="rId2">
            <a:extLst/>
          </a:blip>
          <a:stretch>
            <a:fillRect/>
          </a:stretch>
        </p:blipFill>
        <p:spPr>
          <a:xfrm>
            <a:off x="0" y="1633066"/>
            <a:ext cx="13004800" cy="8163868"/>
          </a:xfrm>
          <a:prstGeom prst="rect">
            <a:avLst/>
          </a:prstGeom>
          <a:ln w="12700">
            <a:miter lim="400000"/>
          </a:ln>
        </p:spPr>
      </p:pic>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4" name="mtStMichel-0908-2016.jpg" descr="mtStMichel-0908-2016.jpg"/>
          <p:cNvPicPr>
            <a:picLocks noChangeAspect="1"/>
          </p:cNvPicPr>
          <p:nvPr/>
        </p:nvPicPr>
        <p:blipFill>
          <a:blip r:embed="rId2">
            <a:extLst/>
          </a:blip>
          <a:stretch>
            <a:fillRect/>
          </a:stretch>
        </p:blipFill>
        <p:spPr>
          <a:xfrm>
            <a:off x="5853062" y="63500"/>
            <a:ext cx="7150101" cy="9626600"/>
          </a:xfrm>
          <a:prstGeom prst="rect">
            <a:avLst/>
          </a:prstGeom>
          <a:ln w="12700">
            <a:miter lim="400000"/>
          </a:ln>
        </p:spPr>
      </p:pic>
    </p:spTree>
  </p:cSld>
  <p:clrMapOvr>
    <a:masterClrMapping/>
  </p:clrMapOvr>
  <p:transition xmlns:p14="http://schemas.microsoft.com/office/powerpoint/2010/main" spd="med" advClick="1"/>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6" name="P.jpg" descr="P.jpg"/>
          <p:cNvPicPr>
            <a:picLocks noChangeAspect="1"/>
          </p:cNvPicPr>
          <p:nvPr/>
        </p:nvPicPr>
        <p:blipFill>
          <a:blip r:embed="rId2">
            <a:extLst/>
          </a:blip>
          <a:stretch>
            <a:fillRect/>
          </a:stretch>
        </p:blipFill>
        <p:spPr>
          <a:xfrm>
            <a:off x="1157066" y="0"/>
            <a:ext cx="10690667" cy="9753600"/>
          </a:xfrm>
          <a:prstGeom prst="rect">
            <a:avLst/>
          </a:prstGeom>
          <a:ln w="12700">
            <a:miter lim="400000"/>
          </a:ln>
        </p:spPr>
      </p:pic>
      <p:sp>
        <p:nvSpPr>
          <p:cNvPr id="1607" name="4) Le Mont Saint-Michel"/>
          <p:cNvSpPr txBox="1"/>
          <p:nvPr>
            <p:ph type="title"/>
          </p:nvPr>
        </p:nvSpPr>
        <p:spPr>
          <a:xfrm rot="16200000">
            <a:off x="-6032566" y="4258204"/>
            <a:ext cx="12966832" cy="1024335"/>
          </a:xfrm>
          <a:prstGeom prst="rect">
            <a:avLst/>
          </a:prstGeom>
        </p:spPr>
        <p:txBody>
          <a:bodyPr/>
          <a:lstStyle>
            <a:lvl1pPr defTabSz="443991">
              <a:defRPr sz="6080"/>
            </a:lvl1pPr>
          </a:lstStyle>
          <a:p>
            <a:pPr/>
            <a:r>
              <a:t>4) Le Mont Saint-Michel</a:t>
            </a:r>
          </a:p>
        </p:txBody>
      </p:sp>
    </p:spTree>
  </p:cSld>
  <p:clrMapOvr>
    <a:masterClrMapping/>
  </p:clrMapOvr>
  <p:transition xmlns:p14="http://schemas.microsoft.com/office/powerpoint/2010/main" spd="med" advClick="1"/>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9" name="P.jpg" descr="P.jpg"/>
          <p:cNvPicPr>
            <a:picLocks noChangeAspect="1"/>
          </p:cNvPicPr>
          <p:nvPr/>
        </p:nvPicPr>
        <p:blipFill>
          <a:blip r:embed="rId2">
            <a:extLst/>
          </a:blip>
          <a:stretch>
            <a:fillRect/>
          </a:stretch>
        </p:blipFill>
        <p:spPr>
          <a:xfrm>
            <a:off x="1157066" y="0"/>
            <a:ext cx="10690667" cy="9753600"/>
          </a:xfrm>
          <a:prstGeom prst="rect">
            <a:avLst/>
          </a:prstGeom>
          <a:ln w="12700">
            <a:miter lim="400000"/>
          </a:ln>
        </p:spPr>
      </p:pic>
      <p:sp>
        <p:nvSpPr>
          <p:cNvPr id="1610" name="À la place de l’archange"/>
          <p:cNvSpPr txBox="1"/>
          <p:nvPr>
            <p:ph type="title"/>
          </p:nvPr>
        </p:nvSpPr>
        <p:spPr>
          <a:xfrm>
            <a:off x="1383357" y="254000"/>
            <a:ext cx="4273650" cy="1741141"/>
          </a:xfrm>
          <a:prstGeom prst="rect">
            <a:avLst/>
          </a:prstGeom>
        </p:spPr>
        <p:txBody>
          <a:bodyPr/>
          <a:lstStyle>
            <a:lvl1pPr defTabSz="385572">
              <a:defRPr sz="5280"/>
            </a:lvl1pPr>
          </a:lstStyle>
          <a:p>
            <a:pPr/>
            <a:r>
              <a:t>À la place de l’archange</a:t>
            </a:r>
          </a:p>
        </p:txBody>
      </p:sp>
      <p:sp>
        <p:nvSpPr>
          <p:cNvPr id="1611" name="4) Le Mont Saint-Michel"/>
          <p:cNvSpPr txBox="1"/>
          <p:nvPr/>
        </p:nvSpPr>
        <p:spPr>
          <a:xfrm rot="16200000">
            <a:off x="-6032566" y="4258204"/>
            <a:ext cx="12966832" cy="102433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lgn="ctr" defTabSz="443991">
              <a:spcBef>
                <a:spcPts val="0"/>
              </a:spcBef>
              <a:defRPr sz="6080">
                <a:latin typeface="+mn-lt"/>
                <a:ea typeface="+mn-ea"/>
                <a:cs typeface="+mn-cs"/>
                <a:sym typeface="Helvetica Neue Medium"/>
              </a:defRPr>
            </a:lvl1pPr>
          </a:lstStyle>
          <a:p>
            <a:pPr/>
            <a:r>
              <a:t>4) Le Mont Saint-Michel</a:t>
            </a:r>
          </a:p>
        </p:txBody>
      </p:sp>
    </p:spTree>
  </p:cSld>
  <p:clrMapOvr>
    <a:masterClrMapping/>
  </p:clrMapOvr>
  <p:transition xmlns:p14="http://schemas.microsoft.com/office/powerpoint/2010/main" spd="med" advClick="1"/>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3" name="image.jpeg" descr="image.jpeg"/>
          <p:cNvPicPr>
            <a:picLocks noChangeAspect="1"/>
          </p:cNvPicPr>
          <p:nvPr/>
        </p:nvPicPr>
        <p:blipFill>
          <a:blip r:embed="rId2">
            <a:extLst/>
          </a:blip>
          <a:stretch>
            <a:fillRect/>
          </a:stretch>
        </p:blipFill>
        <p:spPr>
          <a:xfrm>
            <a:off x="1204700" y="-11059"/>
            <a:ext cx="10595400" cy="7555003"/>
          </a:xfrm>
          <a:prstGeom prst="rect">
            <a:avLst/>
          </a:prstGeom>
          <a:ln w="12700">
            <a:miter lim="400000"/>
          </a:ln>
        </p:spPr>
      </p:pic>
      <p:sp>
        <p:nvSpPr>
          <p:cNvPr id="1614" name="&quot; A l'extérieur, le Mont Saint-Michel apparaît ... comme une chose sublime, une pyramide merveilleuse... Pour couronner le tout, au faîte de la pyramide, à la place où resplendissait la statue colossale dorée de l'archange, on voit se tourmenter quatre b"/>
          <p:cNvSpPr txBox="1"/>
          <p:nvPr/>
        </p:nvSpPr>
        <p:spPr>
          <a:xfrm>
            <a:off x="234277" y="7434046"/>
            <a:ext cx="12546491" cy="1706659"/>
          </a:xfrm>
          <a:prstGeom prst="rect">
            <a:avLst/>
          </a:prstGeom>
          <a:ln w="12700">
            <a:miter lim="400000"/>
          </a:ln>
          <a:extLst>
            <a:ext uri="{C572A759-6A51-4108-AA02-DFA0A04FC94B}">
              <ma14:wrappingTextBoxFlag xmlns:ma14="http://schemas.microsoft.com/office/mac/drawingml/2011/main" val="1"/>
            </a:ext>
          </a:extLst>
        </p:spPr>
        <p:txBody>
          <a:bodyPr lIns="58084" tIns="58084" rIns="58084" bIns="58084">
            <a:spAutoFit/>
          </a:bodyPr>
          <a:lstStyle/>
          <a:p>
            <a:pPr algn="just" defTabSz="1180267">
              <a:lnSpc>
                <a:spcPct val="96000"/>
              </a:lnSpc>
              <a:spcBef>
                <a:spcPts val="0"/>
              </a:spcBef>
              <a:tabLst>
                <a:tab pos="571500" algn="l"/>
                <a:tab pos="1143000" algn="l"/>
                <a:tab pos="1727200" algn="l"/>
                <a:tab pos="2298700" algn="l"/>
                <a:tab pos="2882900" algn="l"/>
                <a:tab pos="3467100" algn="l"/>
                <a:tab pos="4038600" algn="l"/>
                <a:tab pos="4610100" algn="l"/>
                <a:tab pos="5207000" algn="l"/>
                <a:tab pos="5778500" algn="l"/>
                <a:tab pos="6375400" algn="l"/>
                <a:tab pos="6946900" algn="l"/>
                <a:tab pos="7518400" algn="l"/>
                <a:tab pos="8102600" algn="l"/>
                <a:tab pos="8686800" algn="l"/>
                <a:tab pos="9258300" algn="l"/>
                <a:tab pos="9842500" algn="l"/>
                <a:tab pos="10414000" algn="l"/>
                <a:tab pos="11010900" algn="l"/>
                <a:tab pos="11582400" algn="l"/>
                <a:tab pos="12141200" algn="l"/>
              </a:tabLst>
              <a:defRPr sz="2200">
                <a:latin typeface="Arial"/>
                <a:ea typeface="Arial"/>
                <a:cs typeface="Arial"/>
                <a:sym typeface="Arial"/>
              </a:defRPr>
            </a:pPr>
            <a:r>
              <a:t>" A l'extérieur, le Mont Saint-Michel apparaît ... comme une chose sublime, une pyramide merveilleuse... Pour couronner le tout, au faîte de la pyramide, à la place où resplendissait la statue colossale dorée de l'archange, on voit se tourmenter quatre bâtons noirs. C'est le télégraphe. Là où s'était posée une pensée du ciel, le misérable tortillement des affaires de ce monde ! C'est triste. "</a:t>
            </a:r>
          </a:p>
          <a:p>
            <a:pPr algn="just" defTabSz="1180267">
              <a:lnSpc>
                <a:spcPct val="96000"/>
              </a:lnSpc>
              <a:spcBef>
                <a:spcPts val="0"/>
              </a:spcBef>
              <a:tabLst>
                <a:tab pos="571500" algn="l"/>
                <a:tab pos="1143000" algn="l"/>
                <a:tab pos="1727200" algn="l"/>
                <a:tab pos="2298700" algn="l"/>
                <a:tab pos="2882900" algn="l"/>
                <a:tab pos="3467100" algn="l"/>
                <a:tab pos="4038600" algn="l"/>
                <a:tab pos="4610100" algn="l"/>
                <a:tab pos="5207000" algn="l"/>
                <a:tab pos="5778500" algn="l"/>
                <a:tab pos="6375400" algn="l"/>
                <a:tab pos="6946900" algn="l"/>
                <a:tab pos="7518400" algn="l"/>
                <a:tab pos="8102600" algn="l"/>
                <a:tab pos="8686800" algn="l"/>
                <a:tab pos="9258300" algn="l"/>
                <a:tab pos="9842500" algn="l"/>
                <a:tab pos="10414000" algn="l"/>
                <a:tab pos="11010900" algn="l"/>
                <a:tab pos="11582400" algn="l"/>
                <a:tab pos="12141200" algn="l"/>
              </a:tabLst>
              <a:defRPr sz="2200">
                <a:latin typeface="Arial"/>
                <a:ea typeface="Arial"/>
                <a:cs typeface="Arial"/>
                <a:sym typeface="Arial"/>
              </a:defRPr>
            </a:pPr>
            <a:r>
              <a:t>Victor HUGO, Voyages en France et en Belgique , 1834-1837</a:t>
            </a:r>
          </a:p>
        </p:txBody>
      </p:sp>
      <p:sp>
        <p:nvSpPr>
          <p:cNvPr id="1615" name="5) Télégraphe du Mont-St-Michel"/>
          <p:cNvSpPr txBox="1"/>
          <p:nvPr/>
        </p:nvSpPr>
        <p:spPr>
          <a:xfrm>
            <a:off x="2731" y="284837"/>
            <a:ext cx="12999337" cy="59215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1180267">
              <a:lnSpc>
                <a:spcPct val="96000"/>
              </a:lnSpc>
              <a:spcBef>
                <a:spcPts val="0"/>
              </a:spcBef>
              <a:tabLst>
                <a:tab pos="571500" algn="l"/>
                <a:tab pos="1143000" algn="l"/>
                <a:tab pos="1727200" algn="l"/>
                <a:tab pos="2298700" algn="l"/>
                <a:tab pos="2882900" algn="l"/>
                <a:tab pos="3467100" algn="l"/>
                <a:tab pos="4038600" algn="l"/>
                <a:tab pos="4610100" algn="l"/>
                <a:tab pos="5207000" algn="l"/>
                <a:tab pos="5778500" algn="l"/>
                <a:tab pos="6375400" algn="l"/>
                <a:tab pos="6946900" algn="l"/>
                <a:tab pos="7518400" algn="l"/>
                <a:tab pos="8102600" algn="l"/>
                <a:tab pos="8686800" algn="l"/>
                <a:tab pos="9258300" algn="l"/>
                <a:tab pos="9842500" algn="l"/>
                <a:tab pos="10414000" algn="l"/>
                <a:tab pos="11010900" algn="l"/>
                <a:tab pos="11582400" algn="l"/>
                <a:tab pos="12141200" algn="l"/>
              </a:tabLst>
              <a:defRPr sz="4200">
                <a:latin typeface="Arial"/>
                <a:ea typeface="Arial"/>
                <a:cs typeface="Arial"/>
                <a:sym typeface="Arial"/>
              </a:defRPr>
            </a:lvl1pPr>
          </a:lstStyle>
          <a:p>
            <a:pPr/>
            <a:r>
              <a:t>5) Télégraphe du Mont-St-Michel</a:t>
            </a:r>
          </a:p>
        </p:txBody>
      </p:sp>
    </p:spTree>
  </p:cSld>
  <p:clrMapOvr>
    <a:masterClrMapping/>
  </p:clrMapOvr>
  <p:transition xmlns:p14="http://schemas.microsoft.com/office/powerpoint/2010/main" spd="med" advClick="1"/>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7" name="image.jpeg" descr="image.jpeg"/>
          <p:cNvPicPr>
            <a:picLocks noChangeAspect="1"/>
          </p:cNvPicPr>
          <p:nvPr/>
        </p:nvPicPr>
        <p:blipFill>
          <a:blip r:embed="rId2">
            <a:extLst/>
          </a:blip>
          <a:stretch>
            <a:fillRect/>
          </a:stretch>
        </p:blipFill>
        <p:spPr>
          <a:xfrm>
            <a:off x="-2391" y="1595347"/>
            <a:ext cx="13009582" cy="8157371"/>
          </a:xfrm>
          <a:prstGeom prst="rect">
            <a:avLst/>
          </a:prstGeom>
          <a:ln w="12700">
            <a:miter lim="400000"/>
          </a:ln>
        </p:spPr>
      </p:pic>
      <p:sp>
        <p:nvSpPr>
          <p:cNvPr id="1618" name="5) Télégraphe de Ger"/>
          <p:cNvSpPr txBox="1"/>
          <p:nvPr/>
        </p:nvSpPr>
        <p:spPr>
          <a:xfrm>
            <a:off x="2731" y="165524"/>
            <a:ext cx="12999337" cy="113557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1180267">
              <a:lnSpc>
                <a:spcPct val="96000"/>
              </a:lnSpc>
              <a:spcBef>
                <a:spcPts val="0"/>
              </a:spcBef>
              <a:tabLst>
                <a:tab pos="571500" algn="l"/>
                <a:tab pos="1143000" algn="l"/>
                <a:tab pos="1727200" algn="l"/>
                <a:tab pos="2298700" algn="l"/>
                <a:tab pos="2882900" algn="l"/>
                <a:tab pos="3467100" algn="l"/>
                <a:tab pos="4038600" algn="l"/>
                <a:tab pos="4610100" algn="l"/>
                <a:tab pos="5207000" algn="l"/>
                <a:tab pos="5778500" algn="l"/>
                <a:tab pos="6375400" algn="l"/>
                <a:tab pos="6946900" algn="l"/>
                <a:tab pos="7518400" algn="l"/>
                <a:tab pos="8102600" algn="l"/>
                <a:tab pos="8686800" algn="l"/>
                <a:tab pos="9258300" algn="l"/>
                <a:tab pos="9842500" algn="l"/>
                <a:tab pos="10414000" algn="l"/>
                <a:tab pos="11010900" algn="l"/>
                <a:tab pos="11582400" algn="l"/>
                <a:tab pos="12141200" algn="l"/>
              </a:tabLst>
              <a:defRPr sz="7900">
                <a:latin typeface="Arial"/>
                <a:ea typeface="Arial"/>
                <a:cs typeface="Arial"/>
                <a:sym typeface="Arial"/>
              </a:defRPr>
            </a:lvl1pPr>
          </a:lstStyle>
          <a:p>
            <a:pPr/>
            <a:r>
              <a:t>5) Télégraphe de Ger</a:t>
            </a:r>
          </a:p>
        </p:txBody>
      </p:sp>
    </p:spTree>
  </p:cSld>
  <p:clrMapOvr>
    <a:masterClrMapping/>
  </p:clrMapOvr>
  <p:transition xmlns:p14="http://schemas.microsoft.com/office/powerpoint/2010/main" spd="med" advClick="1"/>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0" name="Les Herbreux à Ger"/>
          <p:cNvSpPr txBox="1"/>
          <p:nvPr>
            <p:ph type="title"/>
          </p:nvPr>
        </p:nvSpPr>
        <p:spPr>
          <a:xfrm>
            <a:off x="3386" y="82804"/>
            <a:ext cx="12998028" cy="2296919"/>
          </a:xfrm>
          <a:prstGeom prst="rect">
            <a:avLst/>
          </a:prstGeom>
        </p:spPr>
        <p:txBody>
          <a:bodyPr/>
          <a:lstStyle>
            <a:lvl1pPr>
              <a:defRPr sz="8700"/>
            </a:lvl1pPr>
          </a:lstStyle>
          <a:p>
            <a:pPr/>
            <a:r>
              <a:t>Les Herbreux à Ger</a:t>
            </a:r>
          </a:p>
        </p:txBody>
      </p:sp>
      <p:pic>
        <p:nvPicPr>
          <p:cNvPr id="1621" name="Capture d’écran 2026-09-06 à 10.37.36.jpg" descr="Capture d’écran 2026-09-06 à 10.37.36.jpg"/>
          <p:cNvPicPr>
            <a:picLocks noChangeAspect="1"/>
          </p:cNvPicPr>
          <p:nvPr/>
        </p:nvPicPr>
        <p:blipFill>
          <a:blip r:embed="rId2">
            <a:extLst/>
          </a:blip>
          <a:stretch>
            <a:fillRect/>
          </a:stretch>
        </p:blipFill>
        <p:spPr>
          <a:xfrm>
            <a:off x="0" y="2459368"/>
            <a:ext cx="13004801" cy="7315201"/>
          </a:xfrm>
          <a:prstGeom prst="rect">
            <a:avLst/>
          </a:prstGeom>
          <a:ln w="12700">
            <a:miter lim="400000"/>
          </a:ln>
        </p:spPr>
      </p:pic>
    </p:spTree>
  </p:cSld>
  <p:clrMapOvr>
    <a:masterClrMapping/>
  </p:clrMapOvr>
  <p:transition xmlns:p14="http://schemas.microsoft.com/office/powerpoint/2010/main" spd="med" advClick="1"/>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23" name="Capture d’écran 2025-09-06 à 09.57.32.jpg" descr="Capture d’écran 2025-09-06 à 09.57.32.jpg"/>
          <p:cNvPicPr>
            <a:picLocks noChangeAspect="1"/>
          </p:cNvPicPr>
          <p:nvPr/>
        </p:nvPicPr>
        <p:blipFill>
          <a:blip r:embed="rId2">
            <a:extLst/>
          </a:blip>
          <a:stretch>
            <a:fillRect/>
          </a:stretch>
        </p:blipFill>
        <p:spPr>
          <a:xfrm>
            <a:off x="-2" y="1225727"/>
            <a:ext cx="13004803" cy="7315202"/>
          </a:xfrm>
          <a:prstGeom prst="rect">
            <a:avLst/>
          </a:prstGeom>
          <a:ln w="12700">
            <a:miter lim="400000"/>
          </a:ln>
        </p:spPr>
      </p:pic>
      <p:sp>
        <p:nvSpPr>
          <p:cNvPr id="1624" name="Cercle"/>
          <p:cNvSpPr/>
          <p:nvPr/>
        </p:nvSpPr>
        <p:spPr>
          <a:xfrm>
            <a:off x="6554065" y="4541294"/>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25" name="Cercle"/>
          <p:cNvSpPr/>
          <p:nvPr/>
        </p:nvSpPr>
        <p:spPr>
          <a:xfrm>
            <a:off x="4134946" y="4541294"/>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26" name="Auréole de métamorphisme"/>
          <p:cNvSpPr txBox="1"/>
          <p:nvPr/>
        </p:nvSpPr>
        <p:spPr>
          <a:xfrm rot="600000">
            <a:off x="6090665" y="4348762"/>
            <a:ext cx="3880410"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Auréole de métamorphisme</a:t>
            </a:r>
          </a:p>
        </p:txBody>
      </p:sp>
      <p:sp>
        <p:nvSpPr>
          <p:cNvPr id="1627" name="Granite d’Avranches"/>
          <p:cNvSpPr txBox="1"/>
          <p:nvPr/>
        </p:nvSpPr>
        <p:spPr>
          <a:xfrm rot="600000">
            <a:off x="5898791" y="4911718"/>
            <a:ext cx="2886153"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Granite d’Avranches</a:t>
            </a:r>
          </a:p>
        </p:txBody>
      </p:sp>
      <p:sp>
        <p:nvSpPr>
          <p:cNvPr id="1628" name="D’Avranches à Ger"/>
          <p:cNvSpPr txBox="1"/>
          <p:nvPr>
            <p:ph type="title"/>
          </p:nvPr>
        </p:nvSpPr>
        <p:spPr>
          <a:xfrm>
            <a:off x="30652" y="-13722"/>
            <a:ext cx="12943496" cy="1327485"/>
          </a:xfrm>
          <a:prstGeom prst="rect">
            <a:avLst/>
          </a:prstGeom>
        </p:spPr>
        <p:txBody>
          <a:bodyPr/>
          <a:lstStyle>
            <a:lvl1pPr defTabSz="397256">
              <a:defRPr sz="5440"/>
            </a:lvl1pPr>
          </a:lstStyle>
          <a:p>
            <a:pPr/>
            <a:r>
              <a:t>Le télégraphe aérien de Claude Chappe</a:t>
            </a:r>
          </a:p>
        </p:txBody>
      </p:sp>
      <p:sp>
        <p:nvSpPr>
          <p:cNvPr id="1629" name="Cercle"/>
          <p:cNvSpPr/>
          <p:nvPr/>
        </p:nvSpPr>
        <p:spPr>
          <a:xfrm>
            <a:off x="12722900" y="4119900"/>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30" name="Cercle"/>
          <p:cNvSpPr/>
          <p:nvPr/>
        </p:nvSpPr>
        <p:spPr>
          <a:xfrm>
            <a:off x="10265206" y="4437655"/>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31" name="Cercle"/>
          <p:cNvSpPr/>
          <p:nvPr/>
        </p:nvSpPr>
        <p:spPr>
          <a:xfrm>
            <a:off x="1572198" y="4541294"/>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32" name="Avranches"/>
          <p:cNvSpPr txBox="1"/>
          <p:nvPr/>
        </p:nvSpPr>
        <p:spPr>
          <a:xfrm>
            <a:off x="959252" y="6838033"/>
            <a:ext cx="2018692"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Avranches</a:t>
            </a:r>
          </a:p>
        </p:txBody>
      </p:sp>
      <p:sp>
        <p:nvSpPr>
          <p:cNvPr id="1633" name="Saint-Ovin"/>
          <p:cNvSpPr txBox="1"/>
          <p:nvPr/>
        </p:nvSpPr>
        <p:spPr>
          <a:xfrm>
            <a:off x="3279833" y="6838033"/>
            <a:ext cx="202641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Saint-Ovin</a:t>
            </a:r>
          </a:p>
        </p:txBody>
      </p:sp>
      <p:sp>
        <p:nvSpPr>
          <p:cNvPr id="1634" name="Réfuveille"/>
          <p:cNvSpPr txBox="1"/>
          <p:nvPr/>
        </p:nvSpPr>
        <p:spPr>
          <a:xfrm>
            <a:off x="5762102" y="6838033"/>
            <a:ext cx="186751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Réfuveille</a:t>
            </a:r>
          </a:p>
        </p:txBody>
      </p:sp>
      <p:sp>
        <p:nvSpPr>
          <p:cNvPr id="1635" name="Saint-Clément"/>
          <p:cNvSpPr txBox="1"/>
          <p:nvPr/>
        </p:nvSpPr>
        <p:spPr>
          <a:xfrm>
            <a:off x="8966771" y="6838033"/>
            <a:ext cx="271891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Saint-Clément</a:t>
            </a:r>
          </a:p>
        </p:txBody>
      </p:sp>
      <p:sp>
        <p:nvSpPr>
          <p:cNvPr id="1636" name="Ger"/>
          <p:cNvSpPr txBox="1"/>
          <p:nvPr/>
        </p:nvSpPr>
        <p:spPr>
          <a:xfrm>
            <a:off x="12111945" y="6838033"/>
            <a:ext cx="776326"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Ger</a:t>
            </a:r>
          </a:p>
        </p:txBody>
      </p:sp>
      <p:pic>
        <p:nvPicPr>
          <p:cNvPr id="1637" name="geoportailLogo.png" descr="geoportailLogo.png"/>
          <p:cNvPicPr>
            <a:picLocks noChangeAspect="1"/>
          </p:cNvPicPr>
          <p:nvPr/>
        </p:nvPicPr>
        <p:blipFill>
          <a:blip r:embed="rId3">
            <a:extLst/>
          </a:blip>
          <a:stretch>
            <a:fillRect/>
          </a:stretch>
        </p:blipFill>
        <p:spPr>
          <a:xfrm>
            <a:off x="154180" y="6974078"/>
            <a:ext cx="571504" cy="546104"/>
          </a:xfrm>
          <a:prstGeom prst="rect">
            <a:avLst/>
          </a:prstGeom>
          <a:ln w="12700">
            <a:solidFill>
              <a:srgbClr val="000000"/>
            </a:solidFill>
            <a:miter lim="400000"/>
          </a:ln>
        </p:spPr>
      </p:pic>
      <p:sp>
        <p:nvSpPr>
          <p:cNvPr id="1638" name="1799-1854"/>
          <p:cNvSpPr txBox="1"/>
          <p:nvPr/>
        </p:nvSpPr>
        <p:spPr>
          <a:xfrm>
            <a:off x="5462371" y="8818643"/>
            <a:ext cx="2080058"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1799-1854</a:t>
            </a:r>
          </a:p>
        </p:txBody>
      </p:sp>
    </p:spTree>
  </p:cSld>
  <p:clrMapOvr>
    <a:masterClrMapping/>
  </p:clrMapOvr>
  <p:transition xmlns:p14="http://schemas.microsoft.com/office/powerpoint/2010/main" spd="med" advClick="1"/>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40" name="Capture d’écran 2025-09-06 à 09.58.07.jpg" descr="Capture d’écran 2025-09-06 à 09.58.07.jpg"/>
          <p:cNvPicPr>
            <a:picLocks noChangeAspect="1"/>
          </p:cNvPicPr>
          <p:nvPr/>
        </p:nvPicPr>
        <p:blipFill>
          <a:blip r:embed="rId2">
            <a:extLst/>
          </a:blip>
          <a:stretch>
            <a:fillRect/>
          </a:stretch>
        </p:blipFill>
        <p:spPr>
          <a:xfrm>
            <a:off x="-2" y="1225727"/>
            <a:ext cx="13004803" cy="7315202"/>
          </a:xfrm>
          <a:prstGeom prst="rect">
            <a:avLst/>
          </a:prstGeom>
          <a:ln w="12700">
            <a:miter lim="400000"/>
          </a:ln>
        </p:spPr>
      </p:pic>
      <p:sp>
        <p:nvSpPr>
          <p:cNvPr id="1641" name="Cercle"/>
          <p:cNvSpPr/>
          <p:nvPr/>
        </p:nvSpPr>
        <p:spPr>
          <a:xfrm>
            <a:off x="6554065" y="4541294"/>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42" name="Cercle"/>
          <p:cNvSpPr/>
          <p:nvPr/>
        </p:nvSpPr>
        <p:spPr>
          <a:xfrm>
            <a:off x="4134946" y="4541294"/>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43" name="Auréole de métamorphisme"/>
          <p:cNvSpPr txBox="1"/>
          <p:nvPr/>
        </p:nvSpPr>
        <p:spPr>
          <a:xfrm rot="600000">
            <a:off x="6090665" y="4348762"/>
            <a:ext cx="3880410"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Auréole de métamorphisme</a:t>
            </a:r>
          </a:p>
        </p:txBody>
      </p:sp>
      <p:sp>
        <p:nvSpPr>
          <p:cNvPr id="1644" name="Granite d’Avranches"/>
          <p:cNvSpPr txBox="1"/>
          <p:nvPr/>
        </p:nvSpPr>
        <p:spPr>
          <a:xfrm rot="600000">
            <a:off x="5898791" y="4911718"/>
            <a:ext cx="2886153"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solidFill>
                  <a:srgbClr val="FFFFFF"/>
                </a:solidFill>
              </a:defRPr>
            </a:lvl1pPr>
          </a:lstStyle>
          <a:p>
            <a:pPr/>
            <a:r>
              <a:t>Granite d’Avranches</a:t>
            </a:r>
          </a:p>
        </p:txBody>
      </p:sp>
      <p:sp>
        <p:nvSpPr>
          <p:cNvPr id="1645" name="Cercle"/>
          <p:cNvSpPr/>
          <p:nvPr/>
        </p:nvSpPr>
        <p:spPr>
          <a:xfrm>
            <a:off x="12722900" y="4119900"/>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46" name="Cercle"/>
          <p:cNvSpPr/>
          <p:nvPr/>
        </p:nvSpPr>
        <p:spPr>
          <a:xfrm>
            <a:off x="10265206" y="4437655"/>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47" name="Cercle"/>
          <p:cNvSpPr/>
          <p:nvPr/>
        </p:nvSpPr>
        <p:spPr>
          <a:xfrm>
            <a:off x="1572198" y="4541294"/>
            <a:ext cx="283585" cy="283585"/>
          </a:xfrm>
          <a:prstGeom prst="ellipse">
            <a:avLst/>
          </a:prstGeom>
          <a:solidFill>
            <a:srgbClr val="000000">
              <a:alpha val="52360"/>
            </a:srgb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48" name="Avranches"/>
          <p:cNvSpPr txBox="1"/>
          <p:nvPr/>
        </p:nvSpPr>
        <p:spPr>
          <a:xfrm>
            <a:off x="959252" y="6838033"/>
            <a:ext cx="2018692" cy="572822"/>
          </a:xfrm>
          <a:prstGeom prst="rect">
            <a:avLst/>
          </a:prstGeom>
          <a:solidFill>
            <a:srgbClr val="FFFFFF">
              <a:alpha val="55628"/>
            </a:srgbClr>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Avranches</a:t>
            </a:r>
          </a:p>
        </p:txBody>
      </p:sp>
      <p:sp>
        <p:nvSpPr>
          <p:cNvPr id="1649" name="Saint-Ovin"/>
          <p:cNvSpPr txBox="1"/>
          <p:nvPr/>
        </p:nvSpPr>
        <p:spPr>
          <a:xfrm>
            <a:off x="3279833" y="6838033"/>
            <a:ext cx="2026413" cy="572822"/>
          </a:xfrm>
          <a:prstGeom prst="rect">
            <a:avLst/>
          </a:prstGeom>
          <a:solidFill>
            <a:srgbClr val="FFFFFF">
              <a:alpha val="55628"/>
            </a:srgbClr>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Saint-Ovin</a:t>
            </a:r>
          </a:p>
        </p:txBody>
      </p:sp>
      <p:sp>
        <p:nvSpPr>
          <p:cNvPr id="1650" name="Réfuveille"/>
          <p:cNvSpPr txBox="1"/>
          <p:nvPr/>
        </p:nvSpPr>
        <p:spPr>
          <a:xfrm>
            <a:off x="6202753" y="6838033"/>
            <a:ext cx="1867511" cy="572822"/>
          </a:xfrm>
          <a:prstGeom prst="rect">
            <a:avLst/>
          </a:prstGeom>
          <a:solidFill>
            <a:srgbClr val="FFFFFF">
              <a:alpha val="55628"/>
            </a:srgbClr>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Réfuveille</a:t>
            </a:r>
          </a:p>
        </p:txBody>
      </p:sp>
      <p:sp>
        <p:nvSpPr>
          <p:cNvPr id="1651" name="Saint-Clément"/>
          <p:cNvSpPr txBox="1"/>
          <p:nvPr/>
        </p:nvSpPr>
        <p:spPr>
          <a:xfrm>
            <a:off x="8966771" y="6838033"/>
            <a:ext cx="2718918" cy="572822"/>
          </a:xfrm>
          <a:prstGeom prst="rect">
            <a:avLst/>
          </a:prstGeom>
          <a:solidFill>
            <a:srgbClr val="FFFFFF">
              <a:alpha val="55628"/>
            </a:srgbClr>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Saint-Clément</a:t>
            </a:r>
          </a:p>
        </p:txBody>
      </p:sp>
      <p:sp>
        <p:nvSpPr>
          <p:cNvPr id="1652" name="Ger"/>
          <p:cNvSpPr txBox="1"/>
          <p:nvPr/>
        </p:nvSpPr>
        <p:spPr>
          <a:xfrm>
            <a:off x="12111945" y="6838033"/>
            <a:ext cx="776326" cy="572822"/>
          </a:xfrm>
          <a:prstGeom prst="rect">
            <a:avLst/>
          </a:prstGeom>
          <a:solidFill>
            <a:srgbClr val="FFFFFF">
              <a:alpha val="55628"/>
            </a:srgbClr>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Ger</a:t>
            </a:r>
          </a:p>
        </p:txBody>
      </p:sp>
      <p:pic>
        <p:nvPicPr>
          <p:cNvPr id="1653" name="Capture d’écran 2025-09-24 à 11.09.03.jpg" descr="Capture d’écran 2025-09-24 à 11.09.03.jpg"/>
          <p:cNvPicPr>
            <a:picLocks noChangeAspect="1"/>
          </p:cNvPicPr>
          <p:nvPr/>
        </p:nvPicPr>
        <p:blipFill>
          <a:blip r:embed="rId3">
            <a:extLst/>
          </a:blip>
          <a:stretch>
            <a:fillRect/>
          </a:stretch>
        </p:blipFill>
        <p:spPr>
          <a:xfrm>
            <a:off x="0" y="8346578"/>
            <a:ext cx="13004800" cy="1663802"/>
          </a:xfrm>
          <a:prstGeom prst="rect">
            <a:avLst/>
          </a:prstGeom>
          <a:ln w="12700">
            <a:miter lim="400000"/>
          </a:ln>
        </p:spPr>
      </p:pic>
      <p:pic>
        <p:nvPicPr>
          <p:cNvPr id="1654" name="geoportailLogo.png" descr="geoportailLogo.png"/>
          <p:cNvPicPr>
            <a:picLocks noChangeAspect="1"/>
          </p:cNvPicPr>
          <p:nvPr/>
        </p:nvPicPr>
        <p:blipFill>
          <a:blip r:embed="rId4">
            <a:extLst/>
          </a:blip>
          <a:stretch>
            <a:fillRect/>
          </a:stretch>
        </p:blipFill>
        <p:spPr>
          <a:xfrm>
            <a:off x="154180" y="6974078"/>
            <a:ext cx="571504" cy="546104"/>
          </a:xfrm>
          <a:prstGeom prst="rect">
            <a:avLst/>
          </a:prstGeom>
          <a:ln w="12700">
            <a:solidFill>
              <a:srgbClr val="000000"/>
            </a:solidFill>
            <a:miter lim="400000"/>
          </a:ln>
        </p:spPr>
      </p:pic>
      <p:sp>
        <p:nvSpPr>
          <p:cNvPr id="1655" name="D’Avranches à Ger"/>
          <p:cNvSpPr txBox="1"/>
          <p:nvPr>
            <p:ph type="title"/>
          </p:nvPr>
        </p:nvSpPr>
        <p:spPr>
          <a:xfrm>
            <a:off x="30652" y="-13722"/>
            <a:ext cx="12943496" cy="1327485"/>
          </a:xfrm>
          <a:prstGeom prst="rect">
            <a:avLst/>
          </a:prstGeom>
        </p:spPr>
        <p:txBody>
          <a:bodyPr/>
          <a:lstStyle>
            <a:lvl1pPr defTabSz="397256">
              <a:defRPr sz="5440"/>
            </a:lvl1pPr>
          </a:lstStyle>
          <a:p>
            <a:pPr/>
            <a:r>
              <a:t>Le télégraphe aérien de Claude Chappe</a:t>
            </a:r>
          </a:p>
        </p:txBody>
      </p:sp>
    </p:spTree>
  </p:cSld>
  <p:clrMapOvr>
    <a:masterClrMapping/>
  </p:clrMapOvr>
  <p:transition xmlns:p14="http://schemas.microsoft.com/office/powerpoint/2010/main" spd="med" advClick="1"/>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7" name="De Ger (Manche) à St-Cornier-des-Landes (Orne)"/>
          <p:cNvSpPr txBox="1"/>
          <p:nvPr>
            <p:ph type="title"/>
          </p:nvPr>
        </p:nvSpPr>
        <p:spPr>
          <a:xfrm>
            <a:off x="952500" y="127000"/>
            <a:ext cx="11099800" cy="2159000"/>
          </a:xfrm>
          <a:prstGeom prst="rect">
            <a:avLst/>
          </a:prstGeom>
        </p:spPr>
        <p:txBody>
          <a:bodyPr/>
          <a:lstStyle>
            <a:lvl1pPr defTabSz="484886">
              <a:defRPr sz="6640"/>
            </a:lvl1pPr>
          </a:lstStyle>
          <a:p>
            <a:pPr/>
            <a:r>
              <a:t>De Ger (Manche) à St-Cornier-des-Landes (Orne)</a:t>
            </a:r>
          </a:p>
        </p:txBody>
      </p:sp>
      <p:pic>
        <p:nvPicPr>
          <p:cNvPr id="1658" name="ger-stCornier.jpg" descr="ger-stCornier.jpg"/>
          <p:cNvPicPr>
            <a:picLocks noChangeAspect="1"/>
          </p:cNvPicPr>
          <p:nvPr/>
        </p:nvPicPr>
        <p:blipFill>
          <a:blip r:embed="rId2">
            <a:extLst/>
          </a:blip>
          <a:stretch>
            <a:fillRect/>
          </a:stretch>
        </p:blipFill>
        <p:spPr>
          <a:xfrm>
            <a:off x="0" y="2466470"/>
            <a:ext cx="13004800" cy="4820660"/>
          </a:xfrm>
          <a:prstGeom prst="rect">
            <a:avLst/>
          </a:prstGeom>
          <a:ln w="12700">
            <a:miter lim="400000"/>
          </a:ln>
        </p:spPr>
      </p:pic>
      <p:sp>
        <p:nvSpPr>
          <p:cNvPr id="1659" name="Les stations télégraphiques Chappe, sauf rares exceptions, étaient situées sur des points hauts, donc sur des roches dures. Dans le Sud-Manche, les roches les plus dures sont les roches métamorphiques (en vert)."/>
          <p:cNvSpPr txBox="1"/>
          <p:nvPr/>
        </p:nvSpPr>
        <p:spPr>
          <a:xfrm>
            <a:off x="1008196" y="7312422"/>
            <a:ext cx="10988408" cy="20206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stStyle>
          <a:p>
            <a:pPr/>
            <a:r>
              <a:t>Les stations télégraphiques Chappe, sauf rares exceptions, étaient situées sur des points hauts, donc sur des roches dures. Dans le Sud-Manche, les roches les plus dures sont les roches métamorphiques (en vert).</a:t>
            </a:r>
          </a:p>
        </p:txBody>
      </p:sp>
    </p:spTree>
  </p:cSld>
  <p:clrMapOvr>
    <a:masterClrMapping/>
  </p:clrMapOvr>
  <p:transition xmlns:p14="http://schemas.microsoft.com/office/powerpoint/2010/main" spd="med" advClick="1"/>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1" name="Le remplacement des transports ferroviaires par les transports routiers explique une partie de l’évolution des paysages"/>
          <p:cNvSpPr txBox="1"/>
          <p:nvPr>
            <p:ph type="title"/>
          </p:nvPr>
        </p:nvSpPr>
        <p:spPr>
          <a:xfrm>
            <a:off x="203200" y="254000"/>
            <a:ext cx="5879307" cy="6455718"/>
          </a:xfrm>
          <a:prstGeom prst="rect">
            <a:avLst/>
          </a:prstGeom>
        </p:spPr>
        <p:txBody>
          <a:bodyPr/>
          <a:lstStyle>
            <a:lvl1pPr defTabSz="373887">
              <a:defRPr sz="5119"/>
            </a:lvl1pPr>
          </a:lstStyle>
          <a:p>
            <a:pPr/>
            <a:r>
              <a:t>Le remplacement des transports ferroviaires par les transports routiers explique une partie de l’évolution des paysages</a:t>
            </a:r>
          </a:p>
        </p:txBody>
      </p:sp>
      <p:pic>
        <p:nvPicPr>
          <p:cNvPr id="1662" name="stHilaire-impasseDeLaGare.jpg" descr="stHilaire-impasseDeLaGare.jpg"/>
          <p:cNvPicPr>
            <a:picLocks noChangeAspect="1"/>
          </p:cNvPicPr>
          <p:nvPr/>
        </p:nvPicPr>
        <p:blipFill>
          <a:blip r:embed="rId2">
            <a:extLst/>
          </a:blip>
          <a:stretch>
            <a:fillRect/>
          </a:stretch>
        </p:blipFill>
        <p:spPr>
          <a:xfrm>
            <a:off x="6290391" y="-6350"/>
            <a:ext cx="6765209" cy="9753600"/>
          </a:xfrm>
          <a:prstGeom prst="rect">
            <a:avLst/>
          </a:prstGeom>
          <a:ln w="12700">
            <a:miter lim="400000"/>
          </a:ln>
        </p:spPr>
      </p:pic>
      <p:sp>
        <p:nvSpPr>
          <p:cNvPr id="1663" name="Gare de St-Hilaire &gt;&gt;&gt;"/>
          <p:cNvSpPr txBox="1"/>
          <p:nvPr/>
        </p:nvSpPr>
        <p:spPr>
          <a:xfrm>
            <a:off x="1950466" y="8298789"/>
            <a:ext cx="419496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Gare de St-Hilaire &gt;&gt;&gt;</a:t>
            </a:r>
          </a:p>
        </p:txBody>
      </p:sp>
    </p:spTree>
  </p:cSld>
  <p:clrMapOvr>
    <a:masterClrMapping/>
  </p:clrMapOvr>
  <p:transition xmlns:p14="http://schemas.microsoft.com/office/powerpoint/2010/main" spd="med" advClick="1"/>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5" name="Destruction du bocage"/>
          <p:cNvSpPr txBox="1"/>
          <p:nvPr>
            <p:ph type="title"/>
          </p:nvPr>
        </p:nvSpPr>
        <p:spPr>
          <a:prstGeom prst="rect">
            <a:avLst/>
          </a:prstGeom>
        </p:spPr>
        <p:txBody>
          <a:bodyPr/>
          <a:lstStyle/>
          <a:p>
            <a:pPr/>
            <a:r>
              <a:t>Destruction du bocage</a:t>
            </a:r>
          </a:p>
        </p:txBody>
      </p:sp>
      <p:pic>
        <p:nvPicPr>
          <p:cNvPr id="1666" name="Capture d’écran 2026-10-06 à 00.03.12.jpg" descr="Capture d’écran 2026-10-06 à 00.03.12.jpg"/>
          <p:cNvPicPr>
            <a:picLocks noChangeAspect="1"/>
          </p:cNvPicPr>
          <p:nvPr/>
        </p:nvPicPr>
        <p:blipFill>
          <a:blip r:embed="rId2">
            <a:extLst/>
          </a:blip>
          <a:stretch>
            <a:fillRect/>
          </a:stretch>
        </p:blipFill>
        <p:spPr>
          <a:xfrm>
            <a:off x="0" y="2872857"/>
            <a:ext cx="13004800" cy="5735086"/>
          </a:xfrm>
          <a:prstGeom prst="rect">
            <a:avLst/>
          </a:prstGeom>
          <a:ln w="12700">
            <a:miter lim="400000"/>
          </a:ln>
        </p:spPr>
      </p:pic>
      <p:sp>
        <p:nvSpPr>
          <p:cNvPr id="1667" name="Cercle"/>
          <p:cNvSpPr/>
          <p:nvPr/>
        </p:nvSpPr>
        <p:spPr>
          <a:xfrm>
            <a:off x="6946900" y="3726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68" name="Cercle"/>
          <p:cNvSpPr/>
          <p:nvPr/>
        </p:nvSpPr>
        <p:spPr>
          <a:xfrm>
            <a:off x="9080500" y="6444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69" name="Cercle"/>
          <p:cNvSpPr/>
          <p:nvPr/>
        </p:nvSpPr>
        <p:spPr>
          <a:xfrm>
            <a:off x="190500" y="3726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0" name="Cercle"/>
          <p:cNvSpPr/>
          <p:nvPr/>
        </p:nvSpPr>
        <p:spPr>
          <a:xfrm>
            <a:off x="2400300" y="64441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1" name="Cercle"/>
          <p:cNvSpPr/>
          <p:nvPr/>
        </p:nvSpPr>
        <p:spPr>
          <a:xfrm>
            <a:off x="12026900" y="4475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2" name="Cercle"/>
          <p:cNvSpPr/>
          <p:nvPr/>
        </p:nvSpPr>
        <p:spPr>
          <a:xfrm>
            <a:off x="3594100" y="8184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3" name="Cercle"/>
          <p:cNvSpPr/>
          <p:nvPr/>
        </p:nvSpPr>
        <p:spPr>
          <a:xfrm>
            <a:off x="10223500" y="81840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4" name="Cercle"/>
          <p:cNvSpPr/>
          <p:nvPr/>
        </p:nvSpPr>
        <p:spPr>
          <a:xfrm>
            <a:off x="5384800" y="44756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5" name="La Rue Gérault, les Biards"/>
          <p:cNvSpPr txBox="1"/>
          <p:nvPr/>
        </p:nvSpPr>
        <p:spPr>
          <a:xfrm>
            <a:off x="4013961" y="2113889"/>
            <a:ext cx="484114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La Rue Gérault, les Biards</a:t>
            </a:r>
          </a:p>
        </p:txBody>
      </p:sp>
      <p:sp>
        <p:nvSpPr>
          <p:cNvPr id="1676" name="Cercle"/>
          <p:cNvSpPr/>
          <p:nvPr/>
        </p:nvSpPr>
        <p:spPr>
          <a:xfrm>
            <a:off x="4279900" y="54154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7" name="Cercle"/>
          <p:cNvSpPr/>
          <p:nvPr/>
        </p:nvSpPr>
        <p:spPr>
          <a:xfrm>
            <a:off x="10922000" y="55043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8" name="Cercle"/>
          <p:cNvSpPr/>
          <p:nvPr/>
        </p:nvSpPr>
        <p:spPr>
          <a:xfrm>
            <a:off x="12128500" y="7231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79" name="Cercle"/>
          <p:cNvSpPr/>
          <p:nvPr/>
        </p:nvSpPr>
        <p:spPr>
          <a:xfrm>
            <a:off x="5295900" y="7231583"/>
            <a:ext cx="261417" cy="261417"/>
          </a:xfrm>
          <a:prstGeom prst="ellipse">
            <a:avLst/>
          </a:prstGeom>
          <a:solidFill>
            <a:schemeClr val="accent5">
              <a:lumOff val="-29866"/>
              <a:alpha val="61966"/>
            </a:schemeClr>
          </a:solidFill>
          <a:ln w="12700">
            <a:miter lim="400000"/>
          </a:ln>
        </p:spPr>
        <p:txBody>
          <a:bodyPr lIns="50800" tIns="50800" rIns="50800" bIns="50800" anchor="ctr"/>
          <a:lstStyle/>
          <a:p>
            <a:pPr algn="ctr">
              <a:spcBef>
                <a:spcPts val="0"/>
              </a:spcBef>
              <a:defRPr sz="2200">
                <a:solidFill>
                  <a:srgbClr val="FFFFFF"/>
                </a:solidFill>
                <a:latin typeface="+mn-lt"/>
                <a:ea typeface="+mn-ea"/>
                <a:cs typeface="+mn-cs"/>
                <a:sym typeface="Helvetica Neue Medium"/>
              </a:defRPr>
            </a:pPr>
          </a:p>
        </p:txBody>
      </p:sp>
      <p:sp>
        <p:nvSpPr>
          <p:cNvPr id="1680" name="https://remonterletemps.ign.fr/comparer/?lon=-1.201922&amp;lat=48.586710&amp;z=16.9&amp;pointer=true&amp;layer1=19&amp;layer2=13&amp;mode=dub"/>
          <p:cNvSpPr txBox="1"/>
          <p:nvPr/>
        </p:nvSpPr>
        <p:spPr>
          <a:xfrm>
            <a:off x="543008" y="9169400"/>
            <a:ext cx="11918784" cy="3245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600" u="sng">
                <a:hlinkClick r:id="rId3" invalidUrl="" action="" tgtFrame="" tooltip="" history="1" highlightClick="0" endSnd="0"/>
              </a:defRPr>
            </a:lvl1pPr>
          </a:lstStyle>
          <a:p>
            <a:pPr>
              <a:defRPr u="none"/>
            </a:pPr>
            <a:r>
              <a:rPr u="sng">
                <a:hlinkClick r:id="rId3" invalidUrl="" action="" tgtFrame="" tooltip="" history="1" highlightClick="0" endSnd="0"/>
              </a:rPr>
              <a:t>https://remonterletemps.ign.fr/comparer/?lon=-1.201922&amp;lat=48.586710&amp;z=16.9&amp;pointer=true&amp;layer1=19&amp;layer2=13&amp;mode=dub</a:t>
            </a:r>
          </a:p>
        </p:txBody>
      </p:sp>
    </p:spTree>
  </p:cSld>
  <p:clrMapOvr>
    <a:masterClrMapping/>
  </p:clrMapOvr>
  <p:transition xmlns:p14="http://schemas.microsoft.com/office/powerpoint/2010/main" spd="med" advClick="1"/>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2" name="Bibliographie-webographie"/>
          <p:cNvSpPr txBox="1"/>
          <p:nvPr>
            <p:ph type="title"/>
          </p:nvPr>
        </p:nvSpPr>
        <p:spPr>
          <a:xfrm>
            <a:off x="952500" y="33866"/>
            <a:ext cx="11099800" cy="1572288"/>
          </a:xfrm>
          <a:prstGeom prst="rect">
            <a:avLst/>
          </a:prstGeom>
        </p:spPr>
        <p:txBody>
          <a:bodyPr/>
          <a:lstStyle>
            <a:lvl1pPr defTabSz="502412">
              <a:defRPr sz="6880"/>
            </a:lvl1pPr>
          </a:lstStyle>
          <a:p>
            <a:pPr/>
            <a:r>
              <a:t>Bibliographie-webographie</a:t>
            </a:r>
          </a:p>
        </p:txBody>
      </p:sp>
      <p:sp>
        <p:nvSpPr>
          <p:cNvPr id="1683" name="https://veille-eau.com/videos/deconstruction-du-barrage-de-vezins…"/>
          <p:cNvSpPr txBox="1"/>
          <p:nvPr/>
        </p:nvSpPr>
        <p:spPr>
          <a:xfrm>
            <a:off x="329946" y="2518333"/>
            <a:ext cx="12344908" cy="64441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500"/>
              </a:spcBef>
              <a:defRPr sz="2100"/>
            </a:pPr>
            <a:r>
              <a:rPr u="sng">
                <a:hlinkClick r:id="rId2" invalidUrl="" action="" tgtFrame="" tooltip="" history="1" highlightClick="0" endSnd="0"/>
              </a:rPr>
              <a:t>https://veille-eau.com/videos/deconstruction-du-barrage-de-vezins</a:t>
            </a:r>
          </a:p>
          <a:p>
            <a:pPr>
              <a:spcBef>
                <a:spcPts val="500"/>
              </a:spcBef>
              <a:defRPr sz="2100"/>
            </a:pPr>
            <a:r>
              <a:rPr u="sng">
                <a:hlinkClick r:id="rId3" invalidUrl="" action="" tgtFrame="" tooltip="" history="1" highlightClick="0" endSnd="0"/>
              </a:rPr>
              <a:t>https://veille-eau.com/videos/restauration-de-la-continuite-ecologique-projet-de-derasement-des-barrages-de-vezins-et-de-poutes-agence-de-l-eau-seine-normandie</a:t>
            </a:r>
          </a:p>
          <a:p>
            <a:pPr>
              <a:spcBef>
                <a:spcPts val="500"/>
              </a:spcBef>
              <a:defRPr sz="2100"/>
            </a:pPr>
            <a:r>
              <a:rPr u="sng">
                <a:hlinkClick r:id="rId4" invalidUrl="" action="" tgtFrame="" tooltip="" history="1" highlightClick="0" endSnd="0"/>
              </a:rPr>
              <a:t>https://sciences-paysages.fr/environnement/haiesPerduesVezins.htm</a:t>
            </a:r>
          </a:p>
          <a:p>
            <a:pPr>
              <a:spcBef>
                <a:spcPts val="500"/>
              </a:spcBef>
              <a:defRPr sz="2100"/>
            </a:pPr>
            <a:r>
              <a:t>Lave émaillée :</a:t>
            </a:r>
          </a:p>
          <a:p>
            <a:pPr>
              <a:spcBef>
                <a:spcPts val="500"/>
              </a:spcBef>
              <a:defRPr sz="2100"/>
            </a:pPr>
            <a:r>
              <a:rPr u="sng">
                <a:hlinkClick r:id="rId5" invalidUrl="" action="" tgtFrame="" tooltip="" history="1" highlightClick="0" endSnd="0"/>
              </a:rPr>
              <a:t>https://auvernha.com/atelier-saint-martin-meme-les-pierres-ont-une-memoire/</a:t>
            </a:r>
          </a:p>
          <a:p>
            <a:pPr>
              <a:spcBef>
                <a:spcPts val="500"/>
              </a:spcBef>
              <a:defRPr sz="2100"/>
            </a:pPr>
          </a:p>
          <a:p>
            <a:pPr>
              <a:spcBef>
                <a:spcPts val="500"/>
              </a:spcBef>
              <a:defRPr sz="2100"/>
            </a:pPr>
            <a:r>
              <a:t>De la cité des Abrincates au diocèse d’Avranches :</a:t>
            </a:r>
          </a:p>
          <a:p>
            <a:pPr>
              <a:spcBef>
                <a:spcPts val="500"/>
              </a:spcBef>
              <a:defRPr sz="2100"/>
            </a:pPr>
            <a:r>
              <a:rPr i="1"/>
              <a:t>Annales de Normandie</a:t>
            </a:r>
            <a:r>
              <a:t>, 29ᵉ année, n°2, 1979.</a:t>
            </a:r>
          </a:p>
          <a:p>
            <a:pPr>
              <a:spcBef>
                <a:spcPts val="500"/>
              </a:spcBef>
              <a:defRPr sz="2100"/>
            </a:pPr>
            <a:r>
              <a:rPr u="sng">
                <a:hlinkClick r:id="rId6" invalidUrl="" action="" tgtFrame="" tooltip="" history="1" highlightClick="0" endSnd="0"/>
              </a:rPr>
              <a:t>https://www.persee.fr/doc/annor_0003-4134_1979_num_29_2_5324</a:t>
            </a:r>
          </a:p>
          <a:p>
            <a:pPr>
              <a:spcBef>
                <a:spcPts val="500"/>
              </a:spcBef>
              <a:defRPr sz="2100"/>
            </a:pPr>
            <a:r>
              <a:rPr u="sng">
                <a:hlinkClick r:id="rId7" invalidUrl="" action="" tgtFrame="" tooltip="" history="1" highlightClick="0" endSnd="0"/>
              </a:rPr>
              <a:t>https://fr.wikipedia.org/wiki/Manche_(fleuve)</a:t>
            </a:r>
          </a:p>
          <a:p>
            <a:pPr>
              <a:spcBef>
                <a:spcPts val="500"/>
              </a:spcBef>
              <a:defRPr sz="2100"/>
            </a:pPr>
            <a:r>
              <a:t>Baie du Mont St-Michel :</a:t>
            </a:r>
          </a:p>
          <a:p>
            <a:pPr>
              <a:spcBef>
                <a:spcPts val="500"/>
              </a:spcBef>
              <a:defRPr sz="2100"/>
            </a:pPr>
            <a:r>
              <a:rPr u="sng">
                <a:hlinkClick r:id="rId8" invalidUrl="" action="" tgtFrame="" tooltip="" history="1" highlightClick="0" endSnd="0"/>
              </a:rPr>
              <a:t>https://www.youtube.com/watch?v=QKgEI1x3oXg</a:t>
            </a:r>
          </a:p>
          <a:p>
            <a:pPr>
              <a:spcBef>
                <a:spcPts val="500"/>
              </a:spcBef>
              <a:defRPr sz="2100"/>
            </a:pPr>
            <a:r>
              <a:t>https://www.inventaires-ferroviaires.fr/hd50/50029.1.pdf</a:t>
            </a:r>
          </a:p>
          <a:p>
            <a:pPr>
              <a:spcBef>
                <a:spcPts val="500"/>
              </a:spcBef>
              <a:defRPr sz="2100"/>
            </a:pPr>
          </a:p>
          <a:p>
            <a:pPr>
              <a:spcBef>
                <a:spcPts val="500"/>
              </a:spcBef>
              <a:defRPr sz="2100"/>
            </a:pPr>
            <a:r>
              <a:t>Michel Coupard et Jack Lecoq, Le Mortainais, St-Hilaire, Barenton, Le Teilleul, Ed. Alan Sutton, 1997</a:t>
            </a:r>
          </a:p>
          <a:p>
            <a:pPr>
              <a:spcBef>
                <a:spcPts val="500"/>
              </a:spcBef>
              <a:defRPr sz="2100"/>
            </a:pPr>
            <a:r>
              <a:t>Michel Coupard, Jack Lecoq et Sylvette Gauchet, Le Sud-Manche, Ed. Alan Sutton, 2008,</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4200"/>
          </a:spcBef>
          <a:spcAft>
            <a:spcPts val="0"/>
          </a:spcAft>
          <a:buClrTx/>
          <a:buSzTx/>
          <a:buFontTx/>
          <a:buNone/>
          <a:tabLst/>
          <a:defRPr b="0" baseline="0" cap="none" i="0" spc="0" strike="noStrike" sz="32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